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B678CB-D40F-C9D5-CA03-7D01727C8D24}" v="31" dt="2026-07-17T13:40:21.7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58"/>
  </p:normalViewPr>
  <p:slideViewPr>
    <p:cSldViewPr>
      <p:cViewPr varScale="1">
        <p:scale>
          <a:sx n="77" d="100"/>
          <a:sy n="77" d="100"/>
        </p:scale>
        <p:origin x="1040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pPr marL="12700">
              <a:spcBef>
                <a:spcPts val="40"/>
              </a:spcBef>
            </a:pPr>
            <a:r>
              <a:rPr lang="en-CA" spc="110" dirty="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pPr marL="12700">
              <a:spcBef>
                <a:spcPts val="40"/>
              </a:spcBef>
            </a:pPr>
            <a:r>
              <a:rPr lang="en-CA" spc="110" dirty="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latin typeface="Microsoft Sans Serif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latin typeface="Microsoft Sans Serif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pPr marL="12700">
              <a:spcBef>
                <a:spcPts val="40"/>
              </a:spcBef>
            </a:pPr>
            <a:r>
              <a:rPr lang="en-CA" spc="110" dirty="0"/>
              <a:t>Confidential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pPr marL="12700">
              <a:spcBef>
                <a:spcPts val="40"/>
              </a:spcBef>
            </a:pPr>
            <a:r>
              <a:rPr lang="en-CA" spc="110" dirty="0"/>
              <a:t>Confidential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pPr marL="12700">
              <a:spcBef>
                <a:spcPts val="40"/>
              </a:spcBef>
            </a:pPr>
            <a:r>
              <a:rPr lang="en-CA" spc="110" dirty="0"/>
              <a:t>Confidential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258300"/>
            <a:ext cx="18288000" cy="1028700"/>
          </a:xfrm>
          <a:custGeom>
            <a:avLst/>
            <a:gdLst/>
            <a:ahLst/>
            <a:cxnLst/>
            <a:rect l="l" t="t" r="r" b="b"/>
            <a:pathLst>
              <a:path w="18288000" h="1028700">
                <a:moveTo>
                  <a:pt x="18288000" y="0"/>
                </a:moveTo>
                <a:lnTo>
                  <a:pt x="0" y="0"/>
                </a:lnTo>
                <a:lnTo>
                  <a:pt x="0" y="1028700"/>
                </a:lnTo>
                <a:lnTo>
                  <a:pt x="18288000" y="10287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2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23035" y="2160666"/>
            <a:ext cx="1141095" cy="6985"/>
          </a:xfrm>
          <a:custGeom>
            <a:avLst/>
            <a:gdLst/>
            <a:ahLst/>
            <a:cxnLst/>
            <a:rect l="l" t="t" r="r" b="b"/>
            <a:pathLst>
              <a:path w="1141095" h="6985">
                <a:moveTo>
                  <a:pt x="0" y="0"/>
                </a:moveTo>
                <a:lnTo>
                  <a:pt x="1140923" y="6780"/>
                </a:lnTo>
              </a:path>
            </a:pathLst>
          </a:custGeom>
          <a:ln w="47625">
            <a:solidFill>
              <a:srgbClr val="99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804" y="8927518"/>
            <a:ext cx="1905792" cy="135948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10194" y="962659"/>
            <a:ext cx="11386185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023672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6318" y="2421635"/>
            <a:ext cx="1493583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23672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defRPr>
            </a:lvl1pPr>
          </a:lstStyle>
          <a:p>
            <a:pPr marL="12700">
              <a:spcBef>
                <a:spcPts val="40"/>
              </a:spcBef>
            </a:pPr>
            <a:r>
              <a:rPr lang="en-CA" spc="110" dirty="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 b="0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 b="0" i="0">
          <a:latin typeface="Aptos" panose="020B0004020202020204" pitchFamily="34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eet.yesware.com/me/fgel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singla@tequityadvisors.com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hyperlink" Target="http://www.tequityadvisor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2290"/>
            <a:ext cx="18288001" cy="10287423"/>
            <a:chOff x="0" y="0"/>
            <a:chExt cx="18288001" cy="10287423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8699" y="99060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>
                  <a:moveTo>
                    <a:pt x="0" y="0"/>
                  </a:moveTo>
                  <a:lnTo>
                    <a:pt x="16230599" y="0"/>
                  </a:lnTo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8699" y="6477873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>
                  <a:moveTo>
                    <a:pt x="0" y="0"/>
                  </a:moveTo>
                  <a:lnTo>
                    <a:pt x="16230599" y="0"/>
                  </a:lnTo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" y="8729133"/>
              <a:ext cx="18288000" cy="1558290"/>
            </a:xfrm>
            <a:custGeom>
              <a:avLst/>
              <a:gdLst/>
              <a:ahLst/>
              <a:cxnLst/>
              <a:rect l="l" t="t" r="r" b="b"/>
              <a:pathLst>
                <a:path w="18288000" h="1558290">
                  <a:moveTo>
                    <a:pt x="18287998" y="0"/>
                  </a:moveTo>
                  <a:lnTo>
                    <a:pt x="0" y="0"/>
                  </a:lnTo>
                  <a:lnTo>
                    <a:pt x="0" y="1557866"/>
                  </a:lnTo>
                  <a:lnTo>
                    <a:pt x="18287998" y="1557866"/>
                  </a:lnTo>
                  <a:lnTo>
                    <a:pt x="18287998" y="0"/>
                  </a:lnTo>
                  <a:close/>
                </a:path>
              </a:pathLst>
            </a:custGeom>
            <a:solidFill>
              <a:srgbClr val="99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00" y="5759914"/>
              <a:ext cx="3811574" cy="381158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15998" y="3291332"/>
            <a:ext cx="889000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66820" algn="l"/>
              </a:tabLst>
            </a:pPr>
            <a:r>
              <a:rPr lang="en-CA" sz="6000" spc="-65" dirty="0">
                <a:solidFill>
                  <a:srgbClr val="99CC33"/>
                </a:solidFill>
              </a:rPr>
              <a:t>ARE YOU</a:t>
            </a:r>
            <a:r>
              <a:rPr sz="6000" spc="-65" dirty="0">
                <a:solidFill>
                  <a:srgbClr val="99CC33"/>
                </a:solidFill>
              </a:rPr>
              <a:t> </a:t>
            </a:r>
            <a:r>
              <a:rPr lang="en-CA" sz="6000" spc="105" dirty="0">
                <a:solidFill>
                  <a:srgbClr val="99CC33"/>
                </a:solidFill>
              </a:rPr>
              <a:t>EXIT</a:t>
            </a:r>
            <a:r>
              <a:rPr sz="6000" dirty="0">
                <a:solidFill>
                  <a:srgbClr val="99CC33"/>
                </a:solidFill>
              </a:rPr>
              <a:t>	</a:t>
            </a:r>
            <a:r>
              <a:rPr sz="6000" spc="150" dirty="0">
                <a:solidFill>
                  <a:srgbClr val="99CC33"/>
                </a:solidFill>
              </a:rPr>
              <a:t>READY</a:t>
            </a:r>
            <a:r>
              <a:rPr lang="en-CA" sz="6000" spc="150" dirty="0">
                <a:solidFill>
                  <a:srgbClr val="99CC33"/>
                </a:solidFill>
              </a:rPr>
              <a:t>?</a:t>
            </a:r>
            <a:endParaRPr sz="6000" dirty="0"/>
          </a:p>
        </p:txBody>
      </p:sp>
      <p:sp>
        <p:nvSpPr>
          <p:cNvPr id="10" name="object 10"/>
          <p:cNvSpPr txBox="1"/>
          <p:nvPr/>
        </p:nvSpPr>
        <p:spPr>
          <a:xfrm>
            <a:off x="1111228" y="6766559"/>
            <a:ext cx="1814195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14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Confidential</a:t>
            </a:r>
            <a:endParaRPr sz="2300" dirty="0">
              <a:latin typeface="Microsoft Sans Serif" panose="020B0604020202020204" pitchFamily="34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1228" y="4749800"/>
            <a:ext cx="8278495" cy="83292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50"/>
              </a:spcBef>
              <a:tabLst>
                <a:tab pos="809625" algn="l"/>
                <a:tab pos="1991360" algn="l"/>
                <a:tab pos="3462654" algn="l"/>
                <a:tab pos="3741420" algn="l"/>
                <a:tab pos="4493895" algn="l"/>
                <a:tab pos="5065395" algn="l"/>
                <a:tab pos="5617210" algn="l"/>
                <a:tab pos="7708265" algn="l"/>
              </a:tabLst>
            </a:pPr>
            <a:r>
              <a:rPr sz="2700" spc="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P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4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O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14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S</a:t>
            </a:r>
            <a:r>
              <a:rPr sz="2700" spc="-17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6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I</a:t>
            </a:r>
            <a:r>
              <a:rPr sz="2700" spc="-17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T</a:t>
            </a:r>
            <a:r>
              <a:rPr sz="2700" spc="-17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6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I</a:t>
            </a:r>
            <a:r>
              <a:rPr sz="2700" spc="-17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4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O</a:t>
            </a:r>
            <a:r>
              <a:rPr sz="2700" spc="-18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229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N</a:t>
            </a:r>
            <a:r>
              <a:rPr sz="2700" spc="-19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6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I</a:t>
            </a:r>
            <a:r>
              <a:rPr sz="2700" spc="-16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229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N</a:t>
            </a:r>
            <a:r>
              <a:rPr sz="2700" spc="-19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G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</a:t>
            </a:r>
            <a:r>
              <a:rPr sz="2700" spc="-9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Y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4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O</a:t>
            </a:r>
            <a:r>
              <a:rPr sz="2700" spc="-18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7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U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R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</a:t>
            </a:r>
            <a:r>
              <a:rPr sz="2700" spc="-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C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4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O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31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M</a:t>
            </a:r>
            <a:r>
              <a:rPr sz="2700" spc="-19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P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700" spc="-17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229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N</a:t>
            </a:r>
            <a:r>
              <a:rPr sz="2700" spc="-19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Y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</a:t>
            </a:r>
            <a:r>
              <a:rPr sz="2700" spc="-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T</a:t>
            </a:r>
            <a:r>
              <a:rPr sz="2700" spc="-17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9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O </a:t>
            </a:r>
            <a:r>
              <a:rPr sz="2700" spc="229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B</a:t>
            </a:r>
            <a:r>
              <a:rPr sz="2700" spc="-18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E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</a:t>
            </a:r>
            <a:r>
              <a:rPr sz="2700" spc="31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M</a:t>
            </a:r>
            <a:r>
              <a:rPr sz="2700" spc="-19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&amp;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7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R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E</a:t>
            </a:r>
            <a:r>
              <a:rPr sz="2700" spc="-19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700" spc="-18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27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D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Y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</a:t>
            </a:r>
            <a:r>
              <a:rPr sz="2700" spc="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700" spc="-18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T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</a:t>
            </a:r>
            <a:r>
              <a:rPr sz="2700" spc="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700" spc="-19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229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N</a:t>
            </a:r>
            <a:r>
              <a:rPr sz="2700" spc="-1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Y</a:t>
            </a:r>
            <a:r>
              <a:rPr sz="270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	</a:t>
            </a:r>
            <a:r>
              <a:rPr sz="2700" spc="-1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T</a:t>
            </a:r>
            <a:r>
              <a:rPr sz="2700" spc="-18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6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I</a:t>
            </a:r>
            <a:r>
              <a:rPr sz="2700" spc="-17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31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M</a:t>
            </a:r>
            <a:r>
              <a:rPr sz="2700" spc="-19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700" spc="-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E</a:t>
            </a:r>
            <a:endParaRPr sz="2700" dirty="0">
              <a:latin typeface="Microsoft Sans Serif" panose="020B0604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35" dirty="0"/>
              <a:t>#5</a:t>
            </a:r>
            <a:r>
              <a:rPr spc="25" dirty="0"/>
              <a:t> </a:t>
            </a:r>
            <a:r>
              <a:rPr spc="325" dirty="0"/>
              <a:t>Timing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4813915" cy="6445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Understanding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Timing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98425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Founders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often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push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back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exploring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everything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trending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well,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exactly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evaluating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options.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lang="en-CA"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identify market opportunities and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optimal</a:t>
            </a:r>
            <a:r>
              <a:rPr lang="en-CA"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. Preparation is usually required so, maintaining a relationship with an advisor to provide guidance on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might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first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prepared</a:t>
            </a:r>
            <a:r>
              <a:rPr lang="en-CA"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is beneficial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Operational</a:t>
            </a:r>
            <a:r>
              <a:rPr sz="2000" b="1" spc="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Issues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19431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identifies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areas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organization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improved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prior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could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materially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impact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outcome,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them.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don’t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factor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planning,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greater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likelihood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money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table.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Runway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94615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usually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takes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around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9</a:t>
            </a:r>
            <a:r>
              <a:rPr lang="en-CA"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-12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months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complete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additional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transition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period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1-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years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owners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exiting.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conditions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favorable,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timeline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forward?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conditions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decline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unexpected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negative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business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event,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able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move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timeline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out?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External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Impact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2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aware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conditions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how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might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impact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conditions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change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fast.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95630">
              <a:lnSpc>
                <a:spcPct val="100000"/>
              </a:lnSpc>
              <a:spcBef>
                <a:spcPts val="95"/>
              </a:spcBef>
            </a:pP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Learn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recognize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signals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help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from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5" dirty="0"/>
              <a:t>#6</a:t>
            </a:r>
            <a:r>
              <a:rPr spc="15" dirty="0"/>
              <a:t> </a:t>
            </a:r>
            <a:r>
              <a:rPr spc="295" dirty="0"/>
              <a:t>Accounting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5049500" cy="579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Accountants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508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accountants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-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both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internal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external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–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technology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companies,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especially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SaaS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company.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importance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tracking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right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metrics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cannot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overstated.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GAAP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106045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GAAP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/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Accrual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based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expected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Cash-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based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financials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restated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restatement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typically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seller’s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favor.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done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before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starting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otherwise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halt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while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financials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restated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(and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friend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transaction).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Gross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Margins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Revenue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Stream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Correctly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40005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SaaS</a:t>
            </a:r>
            <a:r>
              <a:rPr sz="200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Services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companies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must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Cost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Goods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/</a:t>
            </a:r>
            <a:r>
              <a:rPr sz="200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Cost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Services</a:t>
            </a:r>
            <a:r>
              <a:rPr sz="200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correctly.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accountant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know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included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fully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burden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COGS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correctly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show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Gross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Margin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Revenue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stream.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05740" algn="l"/>
              </a:tabLst>
            </a:pP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Annual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Statements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114935" indent="-259079">
              <a:lnSpc>
                <a:spcPct val="104000"/>
              </a:lnSpc>
              <a:spcBef>
                <a:spcPts val="2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Annual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financial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statements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prepared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accounting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Audited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statements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best,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Review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Engagements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acceptable.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5" dirty="0"/>
              <a:t>#6</a:t>
            </a:r>
            <a:r>
              <a:rPr spc="45" dirty="0"/>
              <a:t> </a:t>
            </a:r>
            <a:r>
              <a:rPr spc="305" dirty="0"/>
              <a:t>Accounting</a:t>
            </a:r>
            <a:r>
              <a:rPr spc="40" dirty="0"/>
              <a:t> </a:t>
            </a:r>
            <a:r>
              <a:rPr lang="en-CA" spc="175" dirty="0"/>
              <a:t>Note</a:t>
            </a:r>
            <a:endParaRPr spc="17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886318" y="2421635"/>
            <a:ext cx="14935835" cy="22181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b="1" spc="60" dirty="0"/>
              <a:t>R&amp;D</a:t>
            </a:r>
            <a:r>
              <a:rPr b="1" spc="15" dirty="0"/>
              <a:t> </a:t>
            </a:r>
            <a:r>
              <a:rPr b="1" spc="55" dirty="0"/>
              <a:t>Tax</a:t>
            </a:r>
            <a:r>
              <a:rPr b="1" spc="15" dirty="0"/>
              <a:t> </a:t>
            </a:r>
            <a:r>
              <a:rPr b="1" spc="55" dirty="0"/>
              <a:t>Rules</a:t>
            </a:r>
            <a:r>
              <a:rPr b="1" spc="15" dirty="0"/>
              <a:t> </a:t>
            </a:r>
            <a:r>
              <a:rPr b="1" spc="95" dirty="0"/>
              <a:t>in</a:t>
            </a:r>
            <a:r>
              <a:rPr b="1" spc="25" dirty="0"/>
              <a:t> </a:t>
            </a:r>
            <a:r>
              <a:rPr b="1" spc="165" dirty="0"/>
              <a:t>the</a:t>
            </a:r>
            <a:r>
              <a:rPr b="1" spc="15" dirty="0"/>
              <a:t> </a:t>
            </a:r>
            <a:r>
              <a:rPr b="1" spc="-20" dirty="0"/>
              <a:t>U.S.</a:t>
            </a:r>
          </a:p>
          <a:p>
            <a:pPr marL="595630" marR="93345" indent="-259079">
              <a:lnSpc>
                <a:spcPct val="104000"/>
              </a:lnSpc>
              <a:tabLst>
                <a:tab pos="594995" algn="l"/>
              </a:tabLst>
            </a:pPr>
            <a:r>
              <a:rPr b="0" spc="-50" dirty="0">
                <a:latin typeface="Apple Symbols"/>
                <a:cs typeface="Apple Symbols"/>
              </a:rPr>
              <a:t>⚬</a:t>
            </a:r>
            <a:r>
              <a:rPr b="0" dirty="0">
                <a:latin typeface="Apple Symbols"/>
                <a:cs typeface="Apple Symbols"/>
              </a:rPr>
              <a:t>	</a:t>
            </a:r>
            <a:r>
              <a:rPr dirty="0"/>
              <a:t>IRS</a:t>
            </a:r>
            <a:r>
              <a:rPr spc="-30" dirty="0"/>
              <a:t> </a:t>
            </a:r>
            <a:r>
              <a:rPr spc="105" dirty="0"/>
              <a:t>Code</a:t>
            </a:r>
            <a:r>
              <a:rPr spc="-25" dirty="0"/>
              <a:t> </a:t>
            </a:r>
            <a:r>
              <a:rPr spc="-20" dirty="0"/>
              <a:t>174</a:t>
            </a:r>
            <a:r>
              <a:rPr spc="-25" dirty="0"/>
              <a:t> </a:t>
            </a:r>
            <a:r>
              <a:rPr lang="en-CA" dirty="0"/>
              <a:t>can </a:t>
            </a:r>
            <a:r>
              <a:rPr spc="110" dirty="0"/>
              <a:t>have</a:t>
            </a:r>
            <a:r>
              <a:rPr spc="-30" dirty="0"/>
              <a:t> </a:t>
            </a:r>
            <a:r>
              <a:rPr spc="130" dirty="0"/>
              <a:t>significant</a:t>
            </a:r>
            <a:r>
              <a:rPr spc="-30" dirty="0"/>
              <a:t> </a:t>
            </a:r>
            <a:r>
              <a:rPr spc="165" dirty="0"/>
              <a:t>impacts</a:t>
            </a:r>
            <a:r>
              <a:rPr spc="-30" dirty="0"/>
              <a:t> </a:t>
            </a:r>
            <a:r>
              <a:rPr spc="180" dirty="0"/>
              <a:t>on</a:t>
            </a:r>
            <a:r>
              <a:rPr spc="-30" dirty="0"/>
              <a:t> </a:t>
            </a:r>
            <a:r>
              <a:rPr spc="130" dirty="0"/>
              <a:t>software</a:t>
            </a:r>
            <a:r>
              <a:rPr spc="-30" dirty="0"/>
              <a:t> </a:t>
            </a:r>
            <a:r>
              <a:rPr spc="150" dirty="0"/>
              <a:t>companies</a:t>
            </a:r>
            <a:r>
              <a:rPr spc="-35" dirty="0"/>
              <a:t> </a:t>
            </a:r>
            <a:r>
              <a:rPr spc="-130" dirty="0"/>
              <a:t>–</a:t>
            </a:r>
            <a:r>
              <a:rPr spc="-30" dirty="0"/>
              <a:t> </a:t>
            </a:r>
            <a:r>
              <a:rPr spc="160" dirty="0"/>
              <a:t>be</a:t>
            </a:r>
            <a:r>
              <a:rPr spc="-30" dirty="0"/>
              <a:t> </a:t>
            </a:r>
            <a:r>
              <a:rPr spc="130" dirty="0"/>
              <a:t>aware</a:t>
            </a:r>
            <a:r>
              <a:rPr spc="-25" dirty="0"/>
              <a:t> </a:t>
            </a:r>
            <a:r>
              <a:rPr spc="100" dirty="0"/>
              <a:t>of its</a:t>
            </a:r>
            <a:r>
              <a:rPr spc="-25" dirty="0"/>
              <a:t> </a:t>
            </a:r>
            <a:r>
              <a:rPr spc="195" dirty="0"/>
              <a:t>impact</a:t>
            </a:r>
            <a:r>
              <a:rPr spc="-20" dirty="0"/>
              <a:t> </a:t>
            </a:r>
            <a:r>
              <a:rPr spc="180" dirty="0"/>
              <a:t>on</a:t>
            </a:r>
            <a:r>
              <a:rPr spc="-25" dirty="0"/>
              <a:t> </a:t>
            </a:r>
            <a:r>
              <a:rPr spc="75" dirty="0"/>
              <a:t>you.</a:t>
            </a:r>
            <a:r>
              <a:rPr spc="-15" dirty="0"/>
              <a:t> </a:t>
            </a:r>
            <a:r>
              <a:rPr spc="60" dirty="0"/>
              <a:t>R&amp;D</a:t>
            </a:r>
            <a:r>
              <a:rPr spc="-20" dirty="0"/>
              <a:t> </a:t>
            </a:r>
            <a:r>
              <a:rPr spc="85" dirty="0"/>
              <a:t>costs</a:t>
            </a:r>
            <a:r>
              <a:rPr spc="-25" dirty="0"/>
              <a:t> </a:t>
            </a:r>
            <a:r>
              <a:rPr spc="140" dirty="0"/>
              <a:t>will</a:t>
            </a:r>
            <a:r>
              <a:rPr spc="-20" dirty="0"/>
              <a:t> </a:t>
            </a:r>
            <a:r>
              <a:rPr spc="180" dirty="0"/>
              <a:t>no</a:t>
            </a:r>
            <a:r>
              <a:rPr spc="-25" dirty="0"/>
              <a:t> </a:t>
            </a:r>
            <a:r>
              <a:rPr spc="150" dirty="0"/>
              <a:t>longer</a:t>
            </a:r>
            <a:r>
              <a:rPr spc="-25" dirty="0"/>
              <a:t> </a:t>
            </a:r>
            <a:r>
              <a:rPr spc="155" dirty="0"/>
              <a:t>be</a:t>
            </a:r>
            <a:r>
              <a:rPr spc="-15" dirty="0"/>
              <a:t> </a:t>
            </a:r>
            <a:r>
              <a:rPr spc="160" dirty="0"/>
              <a:t>deductible</a:t>
            </a:r>
            <a:r>
              <a:rPr spc="-20" dirty="0"/>
              <a:t> </a:t>
            </a:r>
            <a:r>
              <a:rPr spc="155" dirty="0"/>
              <a:t>in</a:t>
            </a:r>
            <a:r>
              <a:rPr spc="-20" dirty="0"/>
              <a:t> </a:t>
            </a:r>
            <a:r>
              <a:rPr spc="190" dirty="0"/>
              <a:t>the</a:t>
            </a:r>
            <a:r>
              <a:rPr spc="-20" dirty="0"/>
              <a:t> </a:t>
            </a:r>
            <a:r>
              <a:rPr spc="90" dirty="0"/>
              <a:t>year</a:t>
            </a:r>
            <a:r>
              <a:rPr spc="-20" dirty="0"/>
              <a:t> </a:t>
            </a:r>
            <a:r>
              <a:rPr spc="165" dirty="0"/>
              <a:t>they</a:t>
            </a:r>
            <a:r>
              <a:rPr spc="-20" dirty="0"/>
              <a:t> </a:t>
            </a:r>
            <a:r>
              <a:rPr spc="150" dirty="0"/>
              <a:t>were</a:t>
            </a:r>
            <a:r>
              <a:rPr spc="-20" dirty="0"/>
              <a:t> </a:t>
            </a:r>
            <a:r>
              <a:rPr spc="150" dirty="0"/>
              <a:t>incurred</a:t>
            </a:r>
            <a:r>
              <a:rPr spc="-25" dirty="0"/>
              <a:t> </a:t>
            </a:r>
            <a:r>
              <a:rPr spc="229" dirty="0"/>
              <a:t>but</a:t>
            </a:r>
            <a:r>
              <a:rPr spc="-25" dirty="0"/>
              <a:t> </a:t>
            </a:r>
            <a:r>
              <a:rPr spc="150" dirty="0"/>
              <a:t>rather</a:t>
            </a:r>
            <a:r>
              <a:rPr spc="-20" dirty="0"/>
              <a:t> </a:t>
            </a:r>
            <a:r>
              <a:rPr spc="125" dirty="0"/>
              <a:t>deferred</a:t>
            </a:r>
            <a:r>
              <a:rPr lang="en-CA" spc="125" dirty="0"/>
              <a:t> </a:t>
            </a:r>
            <a:r>
              <a:rPr spc="170" dirty="0"/>
              <a:t>and</a:t>
            </a:r>
            <a:r>
              <a:rPr spc="-25" dirty="0"/>
              <a:t> </a:t>
            </a:r>
            <a:r>
              <a:rPr spc="160" dirty="0"/>
              <a:t>amortized</a:t>
            </a:r>
            <a:r>
              <a:rPr spc="-25" dirty="0"/>
              <a:t> </a:t>
            </a:r>
            <a:r>
              <a:rPr spc="110" dirty="0"/>
              <a:t>over</a:t>
            </a:r>
            <a:r>
              <a:rPr spc="-15" dirty="0"/>
              <a:t> </a:t>
            </a:r>
            <a:r>
              <a:rPr dirty="0"/>
              <a:t>5</a:t>
            </a:r>
            <a:r>
              <a:rPr spc="-15" dirty="0"/>
              <a:t> </a:t>
            </a:r>
            <a:r>
              <a:rPr spc="65" dirty="0"/>
              <a:t>years</a:t>
            </a:r>
            <a:r>
              <a:rPr spc="-20" dirty="0"/>
              <a:t> </a:t>
            </a:r>
            <a:r>
              <a:rPr spc="-140" dirty="0"/>
              <a:t>(15</a:t>
            </a:r>
            <a:r>
              <a:rPr spc="-10" dirty="0"/>
              <a:t> </a:t>
            </a:r>
            <a:r>
              <a:rPr spc="65" dirty="0"/>
              <a:t>years</a:t>
            </a:r>
            <a:r>
              <a:rPr spc="-20" dirty="0"/>
              <a:t> </a:t>
            </a:r>
            <a:r>
              <a:rPr spc="100" dirty="0"/>
              <a:t>if</a:t>
            </a:r>
            <a:r>
              <a:rPr spc="-20" dirty="0"/>
              <a:t> </a:t>
            </a:r>
            <a:r>
              <a:rPr spc="190" dirty="0"/>
              <a:t>the</a:t>
            </a:r>
            <a:r>
              <a:rPr spc="-10" dirty="0"/>
              <a:t> </a:t>
            </a:r>
            <a:r>
              <a:rPr spc="55" dirty="0"/>
              <a:t>R&amp;D</a:t>
            </a:r>
            <a:r>
              <a:rPr spc="-20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spc="180" dirty="0"/>
              <a:t>conducted</a:t>
            </a:r>
            <a:r>
              <a:rPr spc="-20" dirty="0"/>
              <a:t> </a:t>
            </a:r>
            <a:r>
              <a:rPr spc="135" dirty="0"/>
              <a:t>outside</a:t>
            </a:r>
            <a:r>
              <a:rPr spc="-15" dirty="0"/>
              <a:t> </a:t>
            </a:r>
            <a:r>
              <a:rPr spc="125" dirty="0"/>
              <a:t>of</a:t>
            </a:r>
            <a:r>
              <a:rPr spc="-20" dirty="0"/>
              <a:t> </a:t>
            </a:r>
            <a:r>
              <a:rPr spc="190" dirty="0"/>
              <a:t>the</a:t>
            </a:r>
            <a:r>
              <a:rPr spc="-10" dirty="0"/>
              <a:t> US).</a:t>
            </a:r>
            <a:r>
              <a:rPr spc="-15" dirty="0"/>
              <a:t> </a:t>
            </a:r>
            <a:r>
              <a:rPr dirty="0"/>
              <a:t>This</a:t>
            </a:r>
            <a:r>
              <a:rPr spc="-15" dirty="0"/>
              <a:t> </a:t>
            </a:r>
            <a:r>
              <a:rPr spc="155" dirty="0"/>
              <a:t>could</a:t>
            </a:r>
            <a:r>
              <a:rPr spc="-25" dirty="0"/>
              <a:t> </a:t>
            </a:r>
            <a:r>
              <a:rPr spc="114" dirty="0"/>
              <a:t>have</a:t>
            </a:r>
            <a:r>
              <a:rPr spc="-15" dirty="0"/>
              <a:t> </a:t>
            </a:r>
            <a:r>
              <a:rPr spc="130" dirty="0"/>
              <a:t>significant</a:t>
            </a:r>
            <a:r>
              <a:rPr spc="-10" dirty="0"/>
              <a:t> </a:t>
            </a:r>
            <a:r>
              <a:rPr spc="75" dirty="0"/>
              <a:t>cash </a:t>
            </a:r>
            <a:r>
              <a:rPr spc="155" dirty="0"/>
              <a:t>flow</a:t>
            </a:r>
            <a:r>
              <a:rPr spc="-10" dirty="0"/>
              <a:t> </a:t>
            </a:r>
            <a:r>
              <a:rPr spc="120" dirty="0"/>
              <a:t>consequences</a:t>
            </a:r>
            <a:r>
              <a:rPr spc="-10" dirty="0"/>
              <a:t> </a:t>
            </a:r>
            <a:r>
              <a:rPr spc="130" dirty="0"/>
              <a:t>for</a:t>
            </a:r>
            <a:r>
              <a:rPr spc="-10" dirty="0"/>
              <a:t> </a:t>
            </a:r>
            <a:r>
              <a:rPr spc="125" dirty="0"/>
              <a:t>smaller</a:t>
            </a:r>
            <a:r>
              <a:rPr spc="-10" dirty="0"/>
              <a:t> </a:t>
            </a:r>
            <a:r>
              <a:rPr spc="130" dirty="0"/>
              <a:t>software</a:t>
            </a:r>
            <a:r>
              <a:rPr spc="-5" dirty="0"/>
              <a:t> </a:t>
            </a:r>
            <a:r>
              <a:rPr spc="120" dirty="0"/>
              <a:t>companies.</a:t>
            </a:r>
            <a:r>
              <a:rPr spc="-5" dirty="0"/>
              <a:t> </a:t>
            </a:r>
            <a:r>
              <a:rPr spc="110" dirty="0"/>
              <a:t>Canadian-based</a:t>
            </a:r>
            <a:r>
              <a:rPr spc="-15" dirty="0"/>
              <a:t> </a:t>
            </a:r>
            <a:r>
              <a:rPr spc="145" dirty="0"/>
              <a:t>companies</a:t>
            </a:r>
            <a:r>
              <a:rPr spc="-15" dirty="0"/>
              <a:t> </a:t>
            </a:r>
            <a:r>
              <a:rPr spc="220" dirty="0"/>
              <a:t>with</a:t>
            </a:r>
            <a:r>
              <a:rPr spc="-10" dirty="0"/>
              <a:t> </a:t>
            </a:r>
            <a:r>
              <a:rPr dirty="0"/>
              <a:t>US</a:t>
            </a:r>
            <a:r>
              <a:rPr spc="-10" dirty="0"/>
              <a:t> </a:t>
            </a:r>
            <a:r>
              <a:rPr spc="90" dirty="0"/>
              <a:t>subsidiaries</a:t>
            </a:r>
            <a:r>
              <a:rPr spc="-10" dirty="0"/>
              <a:t> </a:t>
            </a:r>
            <a:r>
              <a:rPr spc="175" dirty="0"/>
              <a:t>conducting </a:t>
            </a:r>
            <a:r>
              <a:rPr spc="50" dirty="0"/>
              <a:t>R&amp;D</a:t>
            </a:r>
            <a:r>
              <a:rPr spc="-30" dirty="0"/>
              <a:t> </a:t>
            </a:r>
            <a:r>
              <a:rPr spc="155" dirty="0"/>
              <a:t>in</a:t>
            </a:r>
            <a:r>
              <a:rPr spc="-35" dirty="0"/>
              <a:t> </a:t>
            </a:r>
            <a:r>
              <a:rPr spc="190" dirty="0"/>
              <a:t>the</a:t>
            </a:r>
            <a:r>
              <a:rPr spc="-20" dirty="0"/>
              <a:t> </a:t>
            </a:r>
            <a:r>
              <a:rPr dirty="0"/>
              <a:t>US</a:t>
            </a:r>
            <a:r>
              <a:rPr spc="-35" dirty="0"/>
              <a:t> </a:t>
            </a:r>
            <a:r>
              <a:rPr spc="135" dirty="0"/>
              <a:t>will</a:t>
            </a:r>
            <a:r>
              <a:rPr spc="-30" dirty="0"/>
              <a:t> </a:t>
            </a:r>
            <a:r>
              <a:rPr spc="60" dirty="0"/>
              <a:t>also</a:t>
            </a:r>
            <a:r>
              <a:rPr spc="-35" dirty="0"/>
              <a:t> </a:t>
            </a:r>
            <a:r>
              <a:rPr spc="155" dirty="0"/>
              <a:t>be</a:t>
            </a:r>
            <a:r>
              <a:rPr spc="-20" dirty="0"/>
              <a:t> </a:t>
            </a:r>
            <a:r>
              <a:rPr spc="190" dirty="0"/>
              <a:t>impacted</a:t>
            </a:r>
            <a:r>
              <a:rPr spc="-35" dirty="0"/>
              <a:t> </a:t>
            </a:r>
            <a:r>
              <a:rPr spc="170" dirty="0"/>
              <a:t>and</a:t>
            </a:r>
            <a:r>
              <a:rPr spc="-35" dirty="0"/>
              <a:t> </a:t>
            </a:r>
            <a:r>
              <a:rPr spc="135" dirty="0"/>
              <a:t>will</a:t>
            </a:r>
            <a:r>
              <a:rPr spc="-25" dirty="0"/>
              <a:t> </a:t>
            </a:r>
            <a:r>
              <a:rPr spc="165" dirty="0"/>
              <a:t>need</a:t>
            </a:r>
            <a:r>
              <a:rPr spc="-35" dirty="0"/>
              <a:t> </a:t>
            </a:r>
            <a:r>
              <a:rPr spc="195" dirty="0"/>
              <a:t>to</a:t>
            </a:r>
            <a:r>
              <a:rPr spc="-35" dirty="0"/>
              <a:t> </a:t>
            </a:r>
            <a:r>
              <a:rPr spc="145" dirty="0"/>
              <a:t>plan</a:t>
            </a:r>
            <a:r>
              <a:rPr spc="-30" dirty="0"/>
              <a:t> </a:t>
            </a:r>
            <a:r>
              <a:rPr spc="105" dirty="0"/>
              <a:t>accordingly.</a:t>
            </a:r>
            <a:endParaRPr lang="en-CA" spc="105" dirty="0"/>
          </a:p>
          <a:p>
            <a:pPr marL="595630" marR="93345" indent="-259079">
              <a:lnSpc>
                <a:spcPct val="104000"/>
              </a:lnSpc>
              <a:tabLst>
                <a:tab pos="594995" algn="l"/>
              </a:tabLst>
            </a:pPr>
            <a:r>
              <a:rPr lang="en-CA" b="0" spc="-50" dirty="0">
                <a:latin typeface="Apple Symbols"/>
                <a:cs typeface="Apple Symbols"/>
              </a:rPr>
              <a:t>⚬</a:t>
            </a:r>
            <a:r>
              <a:rPr lang="en-CA" b="0" dirty="0">
                <a:latin typeface="Apple Symbols"/>
                <a:cs typeface="Apple Symbols"/>
              </a:rPr>
              <a:t>	</a:t>
            </a:r>
            <a:r>
              <a:rPr lang="en-CA" spc="90" dirty="0"/>
              <a:t>Changes are pending for this Section – check with your Accountant </a:t>
            </a:r>
            <a:endParaRPr spc="9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95" dirty="0"/>
              <a:t>#7</a:t>
            </a:r>
            <a:r>
              <a:rPr spc="30" dirty="0"/>
              <a:t> </a:t>
            </a:r>
            <a:r>
              <a:rPr spc="350" dirty="0"/>
              <a:t>Growth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4983460" cy="57560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Where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Growth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Opportunities?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511809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Identify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opportunities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realistically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take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–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owner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–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capitalize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these.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95630" marR="73025" indent="-259079">
              <a:lnSpc>
                <a:spcPts val="2520"/>
              </a:lnSpc>
              <a:spcBef>
                <a:spcPts val="8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Historical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you’ve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achieved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future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achieved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strong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available,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inherently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TAM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2286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Know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size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TAM (total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addressable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lang="en-CA"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), SAM (serviceable addressable market), and SOM (serviceable obtainable market).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able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communicate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size</a:t>
            </a:r>
            <a:r>
              <a:rPr sz="2000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opportunity.</a:t>
            </a:r>
            <a:r>
              <a:rPr lang="en-CA"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</a:p>
          <a:p>
            <a:pPr marL="595630" marR="22860" indent="-259079">
              <a:lnSpc>
                <a:spcPct val="104000"/>
              </a:lnSpc>
              <a:tabLst>
                <a:tab pos="594995" algn="l"/>
              </a:tabLst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05740" algn="l"/>
              </a:tabLst>
            </a:pPr>
            <a:r>
              <a:rPr sz="2000" b="1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Threats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threats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market?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mitigate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these?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Competitive</a:t>
            </a:r>
            <a:r>
              <a:rPr sz="2000" b="1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Advantage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508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Always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looking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ways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gain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competitive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advantage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against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incumbents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unless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made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conscious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decision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run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lifestyle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company.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case,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profitability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trade-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off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growth.</a:t>
            </a:r>
            <a:r>
              <a:rPr lang="en-CA"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Lifestyle companies are generally not valued as highly as growth companies. 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15" dirty="0"/>
              <a:t>#8</a:t>
            </a:r>
            <a:r>
              <a:rPr spc="25" dirty="0"/>
              <a:t> </a:t>
            </a:r>
            <a:r>
              <a:rPr spc="285" dirty="0"/>
              <a:t>Tracking</a:t>
            </a:r>
            <a:r>
              <a:rPr spc="20" dirty="0"/>
              <a:t> </a:t>
            </a:r>
            <a:r>
              <a:rPr spc="450" dirty="0"/>
              <a:t>the</a:t>
            </a:r>
            <a:r>
              <a:rPr spc="35" dirty="0"/>
              <a:t> </a:t>
            </a:r>
            <a:r>
              <a:rPr spc="325" dirty="0"/>
              <a:t>Future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4998700" cy="51420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Revenue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Profitability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Projections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scrutinize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Projections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look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whether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historically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been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close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actuals.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95630" marR="5080">
              <a:lnSpc>
                <a:spcPct val="104000"/>
              </a:lnSpc>
            </a:pP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Projections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realm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possibility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because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standard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against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which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future performance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measured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(and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possibly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compensated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for)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buyers.</a:t>
            </a:r>
            <a:r>
              <a:rPr lang="en-CA"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Bookings and pipeline should stand behind and back up your forecast. 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Sales</a:t>
            </a:r>
            <a:r>
              <a:rPr sz="2000" b="1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Pipeline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Sales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Pipelines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weighted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success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tracked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monthly.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Backlog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Reports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Accurate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Booking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/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Backlog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reports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updated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monthly.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Sector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259715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aware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increase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volume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market.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consolidation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impact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next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4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5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years?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Once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best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their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strategic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acquisition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objectives,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demand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decline,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only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Tier-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Two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remain.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5" dirty="0"/>
              <a:t>#9</a:t>
            </a:r>
            <a:r>
              <a:rPr spc="25" dirty="0"/>
              <a:t> </a:t>
            </a:r>
            <a:r>
              <a:rPr spc="215" dirty="0"/>
              <a:t>Choosing</a:t>
            </a:r>
            <a:r>
              <a:rPr spc="20" dirty="0"/>
              <a:t> </a:t>
            </a:r>
            <a:r>
              <a:rPr spc="450" dirty="0"/>
              <a:t>the</a:t>
            </a:r>
            <a:r>
              <a:rPr spc="35" dirty="0"/>
              <a:t> </a:t>
            </a:r>
            <a:r>
              <a:rPr spc="310" dirty="0"/>
              <a:t>Right</a:t>
            </a:r>
            <a:r>
              <a:rPr spc="25" dirty="0"/>
              <a:t> </a:t>
            </a:r>
            <a:r>
              <a:rPr spc="110" dirty="0"/>
              <a:t>Advisors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5050769" cy="47305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Interview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Early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508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Don’t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wait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until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ready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explore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options,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until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approached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want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pursue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conversation,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look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start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conversations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founders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advance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gives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both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know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each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other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allows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provide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advice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95630">
              <a:lnSpc>
                <a:spcPct val="100000"/>
              </a:lnSpc>
              <a:spcBef>
                <a:spcPts val="120"/>
              </a:spcBef>
            </a:pP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information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“Right”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choosing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good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match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95630">
              <a:lnSpc>
                <a:spcPct val="100000"/>
              </a:lnSpc>
            </a:pP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yourself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following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questions: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93750">
              <a:lnSpc>
                <a:spcPct val="100000"/>
              </a:lnSpc>
              <a:tabLst>
                <a:tab pos="10521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93750">
              <a:lnSpc>
                <a:spcPct val="100000"/>
              </a:lnSpc>
              <a:tabLst>
                <a:tab pos="10521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project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managed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senior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junior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associates?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93750">
              <a:lnSpc>
                <a:spcPct val="100000"/>
              </a:lnSpc>
              <a:tabLst>
                <a:tab pos="10521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size?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93750">
              <a:lnSpc>
                <a:spcPct val="100000"/>
              </a:lnSpc>
              <a:tabLst>
                <a:tab pos="10521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like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5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them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feel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focused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best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interests?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93750">
              <a:lnSpc>
                <a:spcPct val="100000"/>
              </a:lnSpc>
              <a:tabLst>
                <a:tab pos="10521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candid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their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assessment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(i.e.,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good,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bad,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potentially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ugly)?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93750">
              <a:lnSpc>
                <a:spcPct val="100000"/>
              </a:lnSpc>
              <a:tabLst>
                <a:tab pos="10521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network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relationships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good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quality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strategic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#10</a:t>
            </a:r>
            <a:r>
              <a:rPr spc="15" dirty="0"/>
              <a:t> </a:t>
            </a:r>
            <a:r>
              <a:rPr spc="600" dirty="0"/>
              <a:t>Why</a:t>
            </a:r>
            <a:r>
              <a:rPr spc="20" dirty="0"/>
              <a:t> </a:t>
            </a:r>
            <a:r>
              <a:rPr spc="540" dirty="0"/>
              <a:t>Work</a:t>
            </a:r>
            <a:r>
              <a:rPr spc="25" dirty="0"/>
              <a:t> </a:t>
            </a:r>
            <a:r>
              <a:rPr spc="470" dirty="0"/>
              <a:t>with</a:t>
            </a:r>
            <a:r>
              <a:rPr spc="25" dirty="0"/>
              <a:t> </a:t>
            </a:r>
            <a:r>
              <a:rPr spc="375" dirty="0"/>
              <a:t>an</a:t>
            </a:r>
            <a:r>
              <a:rPr spc="30" dirty="0"/>
              <a:t> </a:t>
            </a:r>
            <a:r>
              <a:rPr spc="155" dirty="0"/>
              <a:t>Advisor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4995525" cy="676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Updates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7493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provide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assistance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ready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eventual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also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keep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informed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conditions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current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valuations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advice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b="1" spc="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Remain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Focused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Business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508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Just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like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businesses,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processes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static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–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dynamic.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want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facts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business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5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feel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static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solid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imperative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remain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focused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managing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(growth,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profitability,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team,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clients)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during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time.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results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start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slip,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see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valuations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decline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you’re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likely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lose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interest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 algn="just">
              <a:lnSpc>
                <a:spcPct val="100000"/>
              </a:lnSpc>
              <a:tabLst>
                <a:tab pos="205740" algn="l"/>
              </a:tabLst>
            </a:pPr>
            <a:r>
              <a:rPr sz="2000" b="1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b="1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“Story”</a:t>
            </a:r>
            <a:r>
              <a:rPr sz="2000" b="1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b="1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Consistent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342900" indent="-259079" algn="just">
              <a:lnSpc>
                <a:spcPct val="104000"/>
              </a:lnSpc>
            </a:pP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spc="430" dirty="0">
                <a:solidFill>
                  <a:srgbClr val="023672"/>
                </a:solidFill>
                <a:latin typeface="Apple Symbols"/>
                <a:cs typeface="Apple Symbols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engagement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series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first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impressions.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good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help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ensure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firm’s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story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is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told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well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consistently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throughout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information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complete,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easy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highlights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effectively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different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personas.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Negotiation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Skills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16383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negotiating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wide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variety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much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stretch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elastic,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creative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ways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bridge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gaps,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how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avoid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claw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backs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punitive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terms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their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clients.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0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know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agreements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help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clients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terms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new.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Most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importantly,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great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deals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completed!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#10</a:t>
            </a:r>
            <a:r>
              <a:rPr spc="15" dirty="0"/>
              <a:t> </a:t>
            </a:r>
            <a:r>
              <a:rPr spc="165" dirty="0"/>
              <a:t>Advisor</a:t>
            </a:r>
            <a:r>
              <a:rPr spc="25" dirty="0"/>
              <a:t> </a:t>
            </a:r>
            <a:r>
              <a:rPr spc="210" dirty="0"/>
              <a:t>Continued...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5022194" cy="67591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Support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System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39243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keep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moving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forward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discussions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heated,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protecting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relationship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Provide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coaching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feedback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throughout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2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valuations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negotiate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hard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achieve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good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outcome.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help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avoid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common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mistakes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pitfalls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ensure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don’t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money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behind.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05740" algn="l"/>
              </a:tabLst>
            </a:pPr>
            <a:r>
              <a:rPr sz="2000" b="1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Network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strong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network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Multiple</a:t>
            </a:r>
            <a:r>
              <a:rPr sz="2000" b="1" spc="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508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multiple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good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quality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conversation.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best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way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create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leverage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maximize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valuation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structure.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More</a:t>
            </a:r>
            <a:r>
              <a:rPr sz="2000" b="1" spc="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Options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63500" indent="-259079">
              <a:lnSpc>
                <a:spcPts val="2520"/>
              </a:lnSpc>
              <a:spcBef>
                <a:spcPts val="8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Talking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several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also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provide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ability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choose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feels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right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objectives.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Deal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Structure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Knowledge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174625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just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valuation;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also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deal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structure.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inform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types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structures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likely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see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offers,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why</a:t>
            </a:r>
            <a:r>
              <a:rPr lang="en-CA"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, along with what is considered “market”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526545" y="9670795"/>
            <a:ext cx="155575" cy="6597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800" spc="-50" dirty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rPr>
              <a:t>2</a:t>
            </a:r>
            <a:endParaRPr sz="1800" dirty="0">
              <a:latin typeface="Microsoft Sans Serif" panose="020B0604020202020204" pitchFamily="34" charset="0"/>
              <a:cs typeface="Arial"/>
            </a:endParaRPr>
          </a:p>
          <a:p>
            <a:pPr marL="36195">
              <a:lnSpc>
                <a:spcPct val="100000"/>
              </a:lnSpc>
              <a:spcBef>
                <a:spcPts val="335"/>
              </a:spcBef>
            </a:pPr>
            <a:r>
              <a:rPr sz="1800" spc="-409" dirty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rPr>
              <a:t>1</a:t>
            </a:r>
            <a:endParaRPr sz="1800" dirty="0">
              <a:latin typeface="Microsoft Sans Serif" panose="020B0604020202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62204" y="9661652"/>
            <a:ext cx="14255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10" dirty="0">
                <a:solidFill>
                  <a:srgbClr val="99CC33"/>
                </a:solidFill>
                <a:latin typeface="Microsoft Sans Serif" panose="020B0604020202020204" pitchFamily="34" charset="0"/>
                <a:cs typeface="Arial"/>
              </a:rPr>
              <a:t>Confidential</a:t>
            </a:r>
            <a:endParaRPr sz="1800" dirty="0">
              <a:latin typeface="Microsoft Sans Serif" panose="020B0604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5" dirty="0"/>
              <a:t>#11</a:t>
            </a:r>
            <a:r>
              <a:rPr spc="15" dirty="0"/>
              <a:t> </a:t>
            </a:r>
            <a:r>
              <a:rPr spc="345" dirty="0"/>
              <a:t>In</a:t>
            </a:r>
            <a:r>
              <a:rPr spc="30" dirty="0"/>
              <a:t> </a:t>
            </a:r>
            <a:r>
              <a:rPr spc="155" dirty="0"/>
              <a:t>Closing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92008" y="2421635"/>
            <a:ext cx="15178405" cy="49167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6375" marR="225425">
              <a:lnSpc>
                <a:spcPct val="100000"/>
              </a:lnSpc>
              <a:spcBef>
                <a:spcPts val="100"/>
              </a:spcBef>
            </a:pP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exhaustive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list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9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provide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enough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information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give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ideas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begin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getting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“exit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ready”.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30225">
              <a:lnSpc>
                <a:spcPct val="100000"/>
              </a:lnSpc>
              <a:tabLst>
                <a:tab pos="7893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Form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relationships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right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M&amp;A,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Legal,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Tax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&amp;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Accounting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early.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30225">
              <a:lnSpc>
                <a:spcPct val="100000"/>
              </a:lnSpc>
              <a:spcBef>
                <a:spcPts val="695"/>
              </a:spcBef>
              <a:tabLst>
                <a:tab pos="7893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Operate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business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selling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tomorrow.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89305" marR="5080" indent="-259079">
              <a:lnSpc>
                <a:spcPct val="105000"/>
              </a:lnSpc>
              <a:spcBef>
                <a:spcPts val="575"/>
              </a:spcBef>
              <a:tabLst>
                <a:tab pos="7893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Getting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ready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acquisition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like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exercise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-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it's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something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company's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health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though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enjoy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30225">
              <a:lnSpc>
                <a:spcPct val="100000"/>
              </a:lnSpc>
              <a:spcBef>
                <a:spcPts val="700"/>
              </a:spcBef>
              <a:tabLst>
                <a:tab pos="7893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investors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look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Ts: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Team,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Technology,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Traction.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30225">
              <a:lnSpc>
                <a:spcPct val="100000"/>
              </a:lnSpc>
              <a:spcBef>
                <a:spcPts val="695"/>
              </a:spcBef>
              <a:tabLst>
                <a:tab pos="7893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Build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long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9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term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-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optionality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30225">
              <a:lnSpc>
                <a:spcPct val="100000"/>
              </a:lnSpc>
              <a:spcBef>
                <a:spcPts val="695"/>
              </a:spcBef>
              <a:tabLst>
                <a:tab pos="7893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Build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something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great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most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options.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 marR="922019">
              <a:lnSpc>
                <a:spcPct val="100000"/>
              </a:lnSpc>
            </a:pP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interested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talking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how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helped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hundreds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founders</a:t>
            </a:r>
            <a:r>
              <a:rPr lang="en-CA"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of B2B SaaS, Cloud, and IT companies to drive growth and expertly navigate exit strategies through strategic M&amp;A,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let’s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schedule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call</a:t>
            </a:r>
            <a:r>
              <a:rPr lang="en-CA"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! </a:t>
            </a:r>
            <a:r>
              <a:rPr lang="en-CA" dirty="0">
                <a:hlinkClick r:id="rId2" tooltip="https://meet.yesware.com/me/fgelt"/>
              </a:rPr>
              <a:t>https://meet.yesware.com/me/fgelt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17392650" cy="8825865"/>
            <a:chOff x="0" y="-1"/>
            <a:chExt cx="17392650" cy="88258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3987" y="-1"/>
              <a:ext cx="8948599" cy="819575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014906" y="1661438"/>
              <a:ext cx="591820" cy="7164070"/>
            </a:xfrm>
            <a:custGeom>
              <a:avLst/>
              <a:gdLst/>
              <a:ahLst/>
              <a:cxnLst/>
              <a:rect l="l" t="t" r="r" b="b"/>
              <a:pathLst>
                <a:path w="591820" h="7164070">
                  <a:moveTo>
                    <a:pt x="591591" y="6171552"/>
                  </a:moveTo>
                  <a:lnTo>
                    <a:pt x="0" y="6171552"/>
                  </a:lnTo>
                  <a:lnTo>
                    <a:pt x="0" y="7163879"/>
                  </a:lnTo>
                  <a:lnTo>
                    <a:pt x="591591" y="7163879"/>
                  </a:lnTo>
                  <a:lnTo>
                    <a:pt x="591591" y="6171552"/>
                  </a:lnTo>
                  <a:close/>
                </a:path>
                <a:path w="591820" h="7164070">
                  <a:moveTo>
                    <a:pt x="591591" y="0"/>
                  </a:moveTo>
                  <a:lnTo>
                    <a:pt x="0" y="0"/>
                  </a:lnTo>
                  <a:lnTo>
                    <a:pt x="0" y="3271393"/>
                  </a:lnTo>
                  <a:lnTo>
                    <a:pt x="591591" y="3271393"/>
                  </a:lnTo>
                  <a:lnTo>
                    <a:pt x="591591" y="0"/>
                  </a:lnTo>
                  <a:close/>
                </a:path>
              </a:pathLst>
            </a:custGeom>
            <a:solidFill>
              <a:srgbClr val="99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932824"/>
              <a:ext cx="13185140" cy="2900680"/>
            </a:xfrm>
            <a:custGeom>
              <a:avLst/>
              <a:gdLst/>
              <a:ahLst/>
              <a:cxnLst/>
              <a:rect l="l" t="t" r="r" b="b"/>
              <a:pathLst>
                <a:path w="13185140" h="2900679">
                  <a:moveTo>
                    <a:pt x="13184759" y="0"/>
                  </a:moveTo>
                  <a:lnTo>
                    <a:pt x="0" y="0"/>
                  </a:lnTo>
                  <a:lnTo>
                    <a:pt x="0" y="2900159"/>
                  </a:lnTo>
                  <a:lnTo>
                    <a:pt x="13184759" y="2900159"/>
                  </a:lnTo>
                  <a:lnTo>
                    <a:pt x="13184759" y="0"/>
                  </a:lnTo>
                  <a:close/>
                </a:path>
              </a:pathLst>
            </a:custGeom>
            <a:solidFill>
              <a:srgbClr val="023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00037" y="4202923"/>
              <a:ext cx="1141095" cy="0"/>
            </a:xfrm>
            <a:custGeom>
              <a:avLst/>
              <a:gdLst/>
              <a:ahLst/>
              <a:cxnLst/>
              <a:rect l="l" t="t" r="r" b="b"/>
              <a:pathLst>
                <a:path w="1141095">
                  <a:moveTo>
                    <a:pt x="0" y="0"/>
                  </a:moveTo>
                  <a:lnTo>
                    <a:pt x="1140922" y="0"/>
                  </a:lnTo>
                </a:path>
              </a:pathLst>
            </a:custGeom>
            <a:ln w="47624">
              <a:solidFill>
                <a:srgbClr val="99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02388" y="5987143"/>
            <a:ext cx="9425899" cy="8091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95"/>
              </a:spcBef>
            </a:pPr>
            <a:r>
              <a:rPr lang="en-CA" sz="2300" spc="229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Specialists in </a:t>
            </a:r>
            <a:r>
              <a:rPr sz="2300" spc="14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Strategic</a:t>
            </a:r>
            <a:r>
              <a:rPr sz="2300" spc="-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300" spc="5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Sell-</a:t>
            </a:r>
            <a:r>
              <a:rPr sz="2300" spc="8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Side</a:t>
            </a:r>
            <a:r>
              <a:rPr sz="2300" spc="-3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300" spc="114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300" spc="-3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300" spc="114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Transactions</a:t>
            </a:r>
            <a:r>
              <a:rPr sz="2300" spc="-3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endParaRPr lang="en-CA" sz="2300" spc="-35" dirty="0">
              <a:solidFill>
                <a:srgbClr val="FFFFFF"/>
              </a:solidFill>
              <a:latin typeface="Microsoft Sans Serif" panose="020B0604020202020204" pitchFamily="34" charset="0"/>
              <a:cs typeface="Arial"/>
            </a:endParaRPr>
          </a:p>
          <a:p>
            <a:pPr marL="12700" marR="5080">
              <a:lnSpc>
                <a:spcPct val="115700"/>
              </a:lnSpc>
              <a:spcBef>
                <a:spcPts val="95"/>
              </a:spcBef>
            </a:pPr>
            <a:r>
              <a:rPr sz="2300" spc="120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for </a:t>
            </a:r>
            <a:r>
              <a:rPr sz="2300" spc="10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300" spc="-25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300" spc="114" dirty="0">
                <a:solidFill>
                  <a:srgbClr val="FFFFFF"/>
                </a:solidFill>
                <a:latin typeface="Microsoft Sans Serif" panose="020B0604020202020204" pitchFamily="34" charset="0"/>
                <a:cs typeface="Arial"/>
              </a:rPr>
              <a:t>Companies.</a:t>
            </a:r>
            <a:endParaRPr sz="2300" dirty="0">
              <a:latin typeface="Microsoft Sans Serif" panose="020B0604020202020204" pitchFamily="34" charset="0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87337" y="3154171"/>
            <a:ext cx="39789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5" dirty="0"/>
              <a:t>Thank</a:t>
            </a:r>
            <a:r>
              <a:rPr spc="20" dirty="0"/>
              <a:t> </a:t>
            </a:r>
            <a:r>
              <a:rPr spc="150" dirty="0"/>
              <a:t>you.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96900" y="8001000"/>
            <a:ext cx="6938009" cy="1218410"/>
          </a:xfrm>
          <a:prstGeom prst="rect">
            <a:avLst/>
          </a:prstGeom>
        </p:spPr>
        <p:txBody>
          <a:bodyPr vert="horz" wrap="square" lIns="0" tIns="10795" rIns="0" bIns="0" rtlCol="0" anchor="t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85"/>
              </a:spcBef>
            </a:pPr>
            <a:r>
              <a:rPr lang="en-CA" sz="2300" spc="155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Alex MacKay</a:t>
            </a:r>
            <a:endParaRPr lang="en-US"/>
          </a:p>
          <a:p>
            <a:pPr marL="12700" marR="5080">
              <a:lnSpc>
                <a:spcPct val="116100"/>
              </a:lnSpc>
              <a:spcBef>
                <a:spcPts val="85"/>
              </a:spcBef>
            </a:pPr>
            <a:r>
              <a:rPr lang="en-CA" sz="2300" u="sng" spc="1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ea typeface="Microsoft Sans Serif"/>
                <a:cs typeface="Arial"/>
                <a:hlinkClick r:id="rId3"/>
              </a:rPr>
              <a:t>amackay</a:t>
            </a:r>
            <a:r>
              <a:rPr sz="2300" u="sng" spc="1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ea typeface="Microsoft Sans Serif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@tequityadvisors.com</a:t>
            </a:r>
            <a:r>
              <a:rPr sz="2300" spc="155" dirty="0">
                <a:solidFill>
                  <a:srgbClr val="0000FF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300" u="sng" spc="1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ea typeface="Microsoft Sans Serif"/>
                <a:cs typeface="Arial"/>
                <a:hlinkClick r:id="rId4"/>
              </a:rPr>
              <a:t>www.tequityadvisors.com</a:t>
            </a:r>
            <a:endParaRPr sz="2300" dirty="0">
              <a:latin typeface="Microsoft Sans Serif"/>
              <a:ea typeface="Microsoft Sans Serif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  <p:pic>
        <p:nvPicPr>
          <p:cNvPr id="12" name="Picture 11" descr="A person wearing glasses and a suit&#10;&#10;AI-generated content may be incorrect.">
            <a:extLst>
              <a:ext uri="{FF2B5EF4-FFF2-40B4-BE49-F238E27FC236}">
                <a16:creationId xmlns:a16="http://schemas.microsoft.com/office/drawing/2014/main" id="{6E724369-5834-5782-B724-3065835A61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44" t="206468" r="51741" b="-206468"/>
          <a:stretch>
            <a:fillRect/>
          </a:stretch>
        </p:blipFill>
        <p:spPr>
          <a:xfrm>
            <a:off x="378366" y="5159115"/>
            <a:ext cx="2173534" cy="2184402"/>
          </a:xfrm>
          <a:prstGeom prst="rect">
            <a:avLst/>
          </a:prstGeom>
        </p:spPr>
      </p:pic>
      <p:pic>
        <p:nvPicPr>
          <p:cNvPr id="10" name="Picture 9" descr="AZ1_6568.jpg">
            <a:extLst>
              <a:ext uri="{FF2B5EF4-FFF2-40B4-BE49-F238E27FC236}">
                <a16:creationId xmlns:a16="http://schemas.microsoft.com/office/drawing/2014/main" id="{E32BA964-C626-64DD-C780-103171296B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111" t="8650" r="15873" b="51207"/>
          <a:stretch>
            <a:fillRect/>
          </a:stretch>
        </p:blipFill>
        <p:spPr>
          <a:xfrm>
            <a:off x="382340" y="5440362"/>
            <a:ext cx="2379081" cy="1909532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3634" y="3109968"/>
            <a:ext cx="1141095" cy="6985"/>
          </a:xfrm>
          <a:custGeom>
            <a:avLst/>
            <a:gdLst/>
            <a:ahLst/>
            <a:cxnLst/>
            <a:rect l="l" t="t" r="r" b="b"/>
            <a:pathLst>
              <a:path w="1141095" h="6985">
                <a:moveTo>
                  <a:pt x="0" y="0"/>
                </a:moveTo>
                <a:lnTo>
                  <a:pt x="1140923" y="6780"/>
                </a:lnTo>
              </a:path>
            </a:pathLst>
          </a:custGeom>
          <a:ln w="47625">
            <a:solidFill>
              <a:srgbClr val="99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8231485" cy="10287000"/>
            </a:xfrm>
            <a:custGeom>
              <a:avLst/>
              <a:gdLst/>
              <a:ahLst/>
              <a:cxnLst/>
              <a:rect l="l" t="t" r="r" b="b"/>
              <a:pathLst>
                <a:path w="18231485" h="10287000">
                  <a:moveTo>
                    <a:pt x="18231244" y="0"/>
                  </a:moveTo>
                  <a:lnTo>
                    <a:pt x="10572852" y="0"/>
                  </a:lnTo>
                  <a:lnTo>
                    <a:pt x="10572852" y="9072524"/>
                  </a:lnTo>
                  <a:lnTo>
                    <a:pt x="0" y="9072524"/>
                  </a:lnTo>
                  <a:lnTo>
                    <a:pt x="0" y="10287000"/>
                  </a:lnTo>
                  <a:lnTo>
                    <a:pt x="10572852" y="10287000"/>
                  </a:lnTo>
                  <a:lnTo>
                    <a:pt x="18231244" y="10287000"/>
                  </a:lnTo>
                  <a:lnTo>
                    <a:pt x="18231244" y="0"/>
                  </a:lnTo>
                  <a:close/>
                </a:path>
              </a:pathLst>
            </a:custGeom>
            <a:solidFill>
              <a:srgbClr val="023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72863" y="0"/>
              <a:ext cx="7715135" cy="102869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54" y="8927518"/>
              <a:ext cx="1905792" cy="13594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18608" y="9750552"/>
              <a:ext cx="201167" cy="25908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80934" y="1799049"/>
            <a:ext cx="46875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05" dirty="0"/>
              <a:t>Be</a:t>
            </a:r>
            <a:r>
              <a:rPr spc="30" dirty="0"/>
              <a:t> </a:t>
            </a:r>
            <a:r>
              <a:rPr spc="270" dirty="0"/>
              <a:t>Prepared.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35325" y="3489672"/>
            <a:ext cx="7600950" cy="18449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100"/>
              </a:spcBef>
            </a:pP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thinking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selling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next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year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next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few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years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9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but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preparing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early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ensures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won’t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leave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money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table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trigger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prompts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exploration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(personal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situation,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unsolicited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interest,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conditions,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etc.).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8647" y="6082029"/>
            <a:ext cx="8611235" cy="10464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360"/>
              </a:spcBef>
            </a:pPr>
            <a:r>
              <a:rPr sz="335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Founders</a:t>
            </a:r>
            <a:r>
              <a:rPr sz="335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335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operate</a:t>
            </a:r>
            <a:r>
              <a:rPr sz="33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their</a:t>
            </a:r>
            <a:r>
              <a:rPr sz="335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 </a:t>
            </a:r>
            <a:r>
              <a:rPr sz="33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335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335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335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were</a:t>
            </a:r>
            <a:r>
              <a:rPr sz="335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selling</a:t>
            </a:r>
            <a:r>
              <a:rPr sz="3350" spc="-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335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tomorrow.</a:t>
            </a:r>
            <a:endParaRPr sz="3350" dirty="0">
              <a:latin typeface="Microsoft Sans Serif" panose="020B0604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9909" y="3369844"/>
            <a:ext cx="1141095" cy="6985"/>
          </a:xfrm>
          <a:custGeom>
            <a:avLst/>
            <a:gdLst/>
            <a:ahLst/>
            <a:cxnLst/>
            <a:rect l="l" t="t" r="r" b="b"/>
            <a:pathLst>
              <a:path w="1141095" h="6985">
                <a:moveTo>
                  <a:pt x="0" y="0"/>
                </a:moveTo>
                <a:lnTo>
                  <a:pt x="1140923" y="6780"/>
                </a:lnTo>
              </a:path>
            </a:pathLst>
          </a:custGeom>
          <a:ln w="47625">
            <a:solidFill>
              <a:srgbClr val="99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0572864" y="9072524"/>
                  </a:moveTo>
                  <a:lnTo>
                    <a:pt x="0" y="9072524"/>
                  </a:lnTo>
                  <a:lnTo>
                    <a:pt x="0" y="10287000"/>
                  </a:lnTo>
                  <a:lnTo>
                    <a:pt x="10572864" y="10287000"/>
                  </a:lnTo>
                  <a:lnTo>
                    <a:pt x="10572864" y="9072524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0596956" y="0"/>
                  </a:lnTo>
                  <a:lnTo>
                    <a:pt x="10596956" y="10287000"/>
                  </a:lnTo>
                  <a:lnTo>
                    <a:pt x="18288000" y="102870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23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754" y="8927518"/>
              <a:ext cx="1905792" cy="13594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18608" y="9750552"/>
              <a:ext cx="201167" cy="2590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39694" y="14897"/>
              <a:ext cx="7748305" cy="1026590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71600" y="2171700"/>
            <a:ext cx="81756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50" dirty="0"/>
              <a:t>Advice</a:t>
            </a:r>
            <a:r>
              <a:rPr spc="35" dirty="0"/>
              <a:t> </a:t>
            </a:r>
            <a:r>
              <a:rPr spc="385" dirty="0"/>
              <a:t>from</a:t>
            </a:r>
            <a:r>
              <a:rPr spc="20" dirty="0"/>
              <a:t> </a:t>
            </a:r>
            <a:r>
              <a:rPr spc="204" dirty="0"/>
              <a:t>Founders.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71600" y="3752088"/>
            <a:ext cx="8058784" cy="387554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260350">
              <a:lnSpc>
                <a:spcPct val="115199"/>
              </a:lnSpc>
              <a:spcBef>
                <a:spcPts val="100"/>
              </a:spcBef>
            </a:pPr>
            <a:r>
              <a:rPr sz="2100" spc="2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1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asked</a:t>
            </a:r>
            <a:r>
              <a:rPr sz="21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2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1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1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would</a:t>
            </a:r>
            <a:r>
              <a:rPr sz="21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tell</a:t>
            </a:r>
            <a:r>
              <a:rPr sz="21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other</a:t>
            </a:r>
            <a:r>
              <a:rPr sz="21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founders,</a:t>
            </a:r>
            <a:r>
              <a:rPr sz="21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 </a:t>
            </a:r>
            <a:r>
              <a:rPr sz="21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entrepreneurs</a:t>
            </a:r>
            <a:r>
              <a:rPr sz="21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2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who</a:t>
            </a:r>
            <a:r>
              <a:rPr sz="21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1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gone</a:t>
            </a:r>
            <a:r>
              <a:rPr sz="21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through</a:t>
            </a:r>
            <a:r>
              <a:rPr sz="21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1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acquisition</a:t>
            </a:r>
            <a:r>
              <a:rPr sz="21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1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said</a:t>
            </a:r>
            <a:r>
              <a:rPr sz="21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:</a:t>
            </a:r>
            <a:endParaRPr sz="2100" dirty="0">
              <a:latin typeface="Microsoft Sans Serif" panose="020B0604020202020204" pitchFamily="34" charset="0"/>
              <a:cs typeface="Arial"/>
            </a:endParaRPr>
          </a:p>
          <a:p>
            <a:pPr marL="680085" indent="-342900">
              <a:lnSpc>
                <a:spcPct val="100000"/>
              </a:lnSpc>
              <a:spcBef>
                <a:spcPts val="1085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548005" algn="l"/>
              </a:tabLst>
            </a:pPr>
            <a:r>
              <a:rPr lang="en-CA"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They wished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they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had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formed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relationships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advisors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earlier</a:t>
            </a:r>
            <a:endParaRPr sz="2000" dirty="0">
              <a:latin typeface="Microsoft Sans Serif"/>
              <a:ea typeface="Microsoft Sans Serif"/>
              <a:cs typeface="Arial"/>
            </a:endParaRPr>
          </a:p>
          <a:p>
            <a:pPr marL="680085" indent="-3429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548005" algn="l"/>
              </a:tabLst>
            </a:pP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better-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prepared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680085" indent="-3429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548005" algn="l"/>
              </a:tabLst>
            </a:pP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Were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educated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expect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681355" marR="5080" indent="-342900">
              <a:lnSpc>
                <a:spcPct val="121000"/>
              </a:lnSpc>
              <a:spcAft>
                <a:spcPts val="600"/>
              </a:spcAft>
              <a:buFont typeface="Wingdings" pitchFamily="2" charset="2"/>
              <a:buChar char="§"/>
              <a:tabLst>
                <a:tab pos="549275" algn="l"/>
              </a:tabLst>
            </a:pP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Wished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experienced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their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their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size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#1</a:t>
            </a:r>
            <a:r>
              <a:rPr spc="15" dirty="0"/>
              <a:t> </a:t>
            </a:r>
            <a:r>
              <a:rPr spc="305" dirty="0"/>
              <a:t>Plan</a:t>
            </a:r>
            <a:r>
              <a:rPr spc="30" dirty="0"/>
              <a:t> </a:t>
            </a:r>
            <a:r>
              <a:rPr spc="345" dirty="0"/>
              <a:t>In</a:t>
            </a:r>
            <a:r>
              <a:rPr spc="30" dirty="0"/>
              <a:t> </a:t>
            </a:r>
            <a:r>
              <a:rPr spc="290" dirty="0"/>
              <a:t>Advance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04708" y="2433828"/>
            <a:ext cx="15214600" cy="52993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7030">
              <a:lnSpc>
                <a:spcPct val="100000"/>
              </a:lnSpc>
              <a:spcBef>
                <a:spcPts val="100"/>
              </a:spcBef>
            </a:pP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Laying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groundwork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early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“exit-ready”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allows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agile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well-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prepared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take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advantage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upturns,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unsolicited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interest,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unforeseen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events.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93675">
              <a:lnSpc>
                <a:spcPct val="100000"/>
              </a:lnSpc>
              <a:tabLst>
                <a:tab pos="386715" algn="l"/>
              </a:tabLst>
            </a:pPr>
            <a:endParaRPr lang="en-CA" sz="2000" dirty="0">
              <a:latin typeface="Microsoft Sans Serif" panose="020B0604020202020204" pitchFamily="34" charset="0"/>
              <a:cs typeface="Arial"/>
            </a:endParaRPr>
          </a:p>
          <a:p>
            <a:pPr marL="193675">
              <a:lnSpc>
                <a:spcPct val="100000"/>
              </a:lnSpc>
              <a:tabLst>
                <a:tab pos="386715" algn="l"/>
              </a:tabLst>
            </a:pPr>
            <a:r>
              <a:rPr sz="2000" b="1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Timelines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17525">
              <a:lnSpc>
                <a:spcPct val="100000"/>
              </a:lnSpc>
              <a:spcBef>
                <a:spcPts val="95"/>
              </a:spcBef>
              <a:tabLst>
                <a:tab pos="7766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Consider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future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timelines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planning.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generally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takes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around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9</a:t>
            </a:r>
            <a:r>
              <a:rPr lang="en-CA"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-12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months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from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start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finish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76605" marR="163830">
              <a:lnSpc>
                <a:spcPct val="104000"/>
              </a:lnSpc>
              <a:spcBef>
                <a:spcPts val="25"/>
              </a:spcBef>
            </a:pP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(+/-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months)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plus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additional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12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36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months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lang="en-CA"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a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transition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new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-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longer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planning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stay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some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period</a:t>
            </a:r>
            <a:r>
              <a:rPr lang="en-CA"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to participate in growth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93675">
              <a:lnSpc>
                <a:spcPct val="100000"/>
              </a:lnSpc>
              <a:tabLst>
                <a:tab pos="386715" algn="l"/>
              </a:tabLst>
            </a:pPr>
            <a:r>
              <a:rPr sz="2000" b="1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Objectives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17525">
              <a:lnSpc>
                <a:spcPct val="100000"/>
              </a:lnSpc>
              <a:spcBef>
                <a:spcPts val="100"/>
              </a:spcBef>
              <a:tabLst>
                <a:tab pos="7766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Determine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objectives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what’s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other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stakeholders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sale.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76605">
              <a:lnSpc>
                <a:spcPct val="100000"/>
              </a:lnSpc>
              <a:spcBef>
                <a:spcPts val="95"/>
              </a:spcBef>
            </a:pP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example,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selling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complementary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provides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team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customers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increased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776605" marR="5080">
              <a:lnSpc>
                <a:spcPct val="104000"/>
              </a:lnSpc>
              <a:spcBef>
                <a:spcPts val="25"/>
              </a:spcBef>
            </a:pP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opportunities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objective?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like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acquired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Private Equity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provides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grow </a:t>
            </a:r>
            <a:r>
              <a:rPr sz="2000" spc="2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also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offer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second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few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years?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93675">
              <a:lnSpc>
                <a:spcPct val="100000"/>
              </a:lnSpc>
              <a:tabLst>
                <a:tab pos="386715" algn="l"/>
              </a:tabLst>
            </a:pPr>
            <a:r>
              <a:rPr sz="2000" b="1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Partners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17525">
              <a:lnSpc>
                <a:spcPct val="100000"/>
              </a:lnSpc>
              <a:spcBef>
                <a:spcPts val="95"/>
              </a:spcBef>
              <a:tabLst>
                <a:tab pos="7766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partners,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everyone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agree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valuation,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timing,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outcomes.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#1</a:t>
            </a:r>
            <a:r>
              <a:rPr spc="10" dirty="0"/>
              <a:t> </a:t>
            </a:r>
            <a:r>
              <a:rPr spc="330" dirty="0"/>
              <a:t>Planning</a:t>
            </a:r>
            <a:r>
              <a:rPr spc="15" dirty="0"/>
              <a:t> </a:t>
            </a:r>
            <a:r>
              <a:rPr spc="210" dirty="0"/>
              <a:t>Continued...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90798" y="2552700"/>
            <a:ext cx="14989810" cy="623568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6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Tax</a:t>
            </a:r>
            <a:r>
              <a:rPr sz="2000" b="1" spc="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lang="en-US" sz="2000" b="1" spc="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Advisor &amp; Financial Advisor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679450" indent="-342900">
              <a:lnSpc>
                <a:spcPct val="100000"/>
              </a:lnSpc>
              <a:spcBef>
                <a:spcPts val="95"/>
              </a:spcBef>
              <a:buFont typeface="Courier New" panose="02070309020205020404" pitchFamily="49" charset="0"/>
              <a:buChar char="o"/>
              <a:tabLst>
                <a:tab pos="594995" algn="l"/>
              </a:tabLst>
            </a:pP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Talk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accountant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/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tax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tax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impact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Asset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sale.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tax</a:t>
            </a:r>
            <a:r>
              <a:rPr lang="en-CA" sz="2000" dirty="0"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impact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take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equity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part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transaction?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measures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put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place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now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such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Family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Trust,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minimize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tax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sale?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not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only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but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also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get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keep.</a:t>
            </a:r>
            <a:endParaRPr lang="en-CA" sz="2000" spc="75" dirty="0">
              <a:solidFill>
                <a:srgbClr val="023672"/>
              </a:solidFill>
              <a:latin typeface="Microsoft Sans Serif" panose="020B0604020202020204" pitchFamily="34" charset="0"/>
              <a:cs typeface="Arial"/>
            </a:endParaRPr>
          </a:p>
          <a:p>
            <a:pPr marL="937895" marR="5080" indent="-342900">
              <a:lnSpc>
                <a:spcPct val="104000"/>
              </a:lnSpc>
              <a:spcBef>
                <a:spcPts val="25"/>
              </a:spcBef>
              <a:buFont typeface="Courier New" panose="02070309020205020404" pitchFamily="49" charset="0"/>
              <a:buChar char="o"/>
            </a:pPr>
            <a:endParaRPr lang="en-CA" sz="2000" spc="75" dirty="0">
              <a:solidFill>
                <a:srgbClr val="023672"/>
              </a:solidFill>
              <a:latin typeface="Microsoft Sans Serif" panose="020B0604020202020204" pitchFamily="34" charset="0"/>
              <a:cs typeface="Arial"/>
            </a:endParaRPr>
          </a:p>
          <a:p>
            <a:pPr marL="655637" marR="5080" indent="-342900">
              <a:lnSpc>
                <a:spcPct val="104000"/>
              </a:lnSpc>
              <a:spcBef>
                <a:spcPts val="25"/>
              </a:spcBef>
              <a:buFont typeface="Courier New" panose="02070309020205020404" pitchFamily="49" charset="0"/>
              <a:buChar char="o"/>
            </a:pPr>
            <a:r>
              <a:rPr lang="en-CA"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Update your personal Financial </a:t>
            </a:r>
            <a:r>
              <a:rPr lang="en-CA"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 on your proposed plans to begin planning for management of potential funds.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0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M&amp;A</a:t>
            </a:r>
            <a:r>
              <a:rPr sz="2000" b="1" spc="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lang="en-US" sz="2000" b="1" spc="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Advisor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Start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build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relationship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early.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help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understand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94995" marR="36195">
              <a:lnSpc>
                <a:spcPct val="104000"/>
              </a:lnSpc>
              <a:spcBef>
                <a:spcPts val="25"/>
              </a:spcBef>
            </a:pPr>
            <a:r>
              <a:rPr sz="2000" spc="10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value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highly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any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potential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headwinds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25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might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face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transaction.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Additionally,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they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can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keep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 </a:t>
            </a:r>
            <a:r>
              <a:rPr sz="2000" spc="18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informed</a:t>
            </a:r>
            <a:r>
              <a:rPr sz="2000" spc="-3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what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is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happening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market,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broader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market,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from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an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M&amp;A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viewpoint.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Good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advisors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can</a:t>
            </a:r>
            <a:r>
              <a:rPr sz="2000" spc="-3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help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</a:t>
            </a:r>
            <a:r>
              <a:rPr sz="2000" spc="-1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prepare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company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eventual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transaction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by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providing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coaching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preparatory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work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need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do,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metrics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should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tracking,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understanding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impact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timing.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Learn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how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will </a:t>
            </a:r>
            <a:r>
              <a:rPr sz="2000" spc="16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valued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by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potential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buyers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how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can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set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yourself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2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up</a:t>
            </a:r>
            <a:r>
              <a:rPr sz="2000" spc="-3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best</a:t>
            </a:r>
            <a:r>
              <a:rPr sz="2000" spc="-2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outcome.</a:t>
            </a:r>
            <a:endParaRPr sz="2000" dirty="0">
              <a:latin typeface="Microsoft Sans Serif"/>
              <a:ea typeface="Microsoft Sans Serif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90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Legal</a:t>
            </a:r>
            <a:r>
              <a:rPr sz="2000" b="1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 </a:t>
            </a:r>
            <a:r>
              <a:rPr lang="en-US" sz="2000" b="1" spc="55" dirty="0">
                <a:solidFill>
                  <a:srgbClr val="023672"/>
                </a:solidFill>
                <a:latin typeface="Microsoft Sans Serif"/>
                <a:ea typeface="Microsoft Sans Serif"/>
                <a:cs typeface="Arial"/>
              </a:rPr>
              <a:t>Advisor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4995" marR="583565" indent="-258445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Ask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working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recommendations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legal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M&amp;A.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Working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lawyer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attorney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experience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makes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big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difference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5" dirty="0"/>
              <a:t>#2</a:t>
            </a:r>
            <a:r>
              <a:rPr spc="30" dirty="0"/>
              <a:t> </a:t>
            </a:r>
            <a:r>
              <a:rPr spc="295" dirty="0"/>
              <a:t>Get</a:t>
            </a:r>
            <a:r>
              <a:rPr spc="30" dirty="0"/>
              <a:t> </a:t>
            </a:r>
            <a:r>
              <a:rPr spc="200" dirty="0"/>
              <a:t>Your</a:t>
            </a:r>
            <a:r>
              <a:rPr spc="30" dirty="0"/>
              <a:t> </a:t>
            </a:r>
            <a:r>
              <a:rPr spc="250" dirty="0"/>
              <a:t>House</a:t>
            </a:r>
            <a:r>
              <a:rPr spc="35" dirty="0"/>
              <a:t> </a:t>
            </a:r>
            <a:r>
              <a:rPr spc="345" dirty="0"/>
              <a:t>In</a:t>
            </a:r>
            <a:r>
              <a:rPr spc="40" dirty="0"/>
              <a:t> </a:t>
            </a:r>
            <a:r>
              <a:rPr spc="285" dirty="0"/>
              <a:t>Order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4661515" cy="54989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4000"/>
              </a:lnSpc>
            </a:pP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Ensure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information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up-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to-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date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easily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accessible.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reviewing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EVERYTHING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due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diligence.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Keep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information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accessible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central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place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easily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located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updated.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Customer</a:t>
            </a:r>
            <a:r>
              <a:rPr sz="2000" b="1" spc="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Contracts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2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signed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assignable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sale.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Employee</a:t>
            </a:r>
            <a:r>
              <a:rPr sz="2000" b="1" spc="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Contracts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0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Maintain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up-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to-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date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details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team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including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signed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employment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agreements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certifications.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Vendor</a:t>
            </a:r>
            <a:r>
              <a:rPr sz="2000" b="1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Contracts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2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Vendor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Contracts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maintained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current.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Check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clauses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change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control</a:t>
            </a:r>
            <a:r>
              <a:rPr lang="en-CA"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Intellectual</a:t>
            </a:r>
            <a:r>
              <a:rPr sz="2000" b="1" spc="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Property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394335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Details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around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IP,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especially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ownership,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outline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open-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source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code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used.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technical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due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diligence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technology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–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wish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conduct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when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you’re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thinking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transaction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case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anything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comes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address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(security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issues,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outdated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code,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unlicensed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595630">
              <a:lnSpc>
                <a:spcPct val="100000"/>
              </a:lnSpc>
              <a:spcBef>
                <a:spcPts val="120"/>
              </a:spcBef>
            </a:pP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software)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before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potential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doing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review.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5" dirty="0"/>
              <a:t>#2</a:t>
            </a:r>
            <a:r>
              <a:rPr spc="30" dirty="0"/>
              <a:t> </a:t>
            </a:r>
            <a:r>
              <a:rPr spc="200" dirty="0"/>
              <a:t>Your</a:t>
            </a:r>
            <a:r>
              <a:rPr spc="30" dirty="0"/>
              <a:t> </a:t>
            </a:r>
            <a:r>
              <a:rPr spc="250" dirty="0"/>
              <a:t>House</a:t>
            </a:r>
            <a:r>
              <a:rPr spc="40" dirty="0"/>
              <a:t> </a:t>
            </a:r>
            <a:r>
              <a:rPr spc="210" dirty="0"/>
              <a:t>Continued...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6318" y="2421635"/>
            <a:ext cx="14975205" cy="52404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sz="2000" b="1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Shareholder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Agreements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95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Shareholder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Agreements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Minute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Books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current.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Leases</a:t>
            </a:r>
            <a:r>
              <a:rPr sz="2000" b="1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&amp;</a:t>
            </a:r>
            <a:r>
              <a:rPr sz="2000" b="1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Equipment</a:t>
            </a:r>
            <a:r>
              <a:rPr sz="2000" b="1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Contracts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2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Leases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hold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equipment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/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premises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–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terms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each,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breaking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them,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can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they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assigned.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Financials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77597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Financial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reporting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GAAP-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based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include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monthly,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quarterly,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annual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income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statements,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balance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sheets,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cash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flows.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Annual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Statements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prepared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accounting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firm.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sz="2000" b="1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KPI’s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95630" marR="5080" indent="-259079">
              <a:lnSpc>
                <a:spcPct val="104000"/>
              </a:lnSpc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Track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KPIs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would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expect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see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(Gross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Margin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Revenue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Stream;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Net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&amp;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Gross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Revenue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Retention,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Utilization,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Revenue</a:t>
            </a:r>
            <a:r>
              <a:rPr sz="2000" spc="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by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Customer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and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Cohort,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etc.)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...And</a:t>
            </a:r>
            <a:r>
              <a:rPr sz="2000" b="1" spc="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More!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100"/>
              </a:spcBef>
              <a:tabLst>
                <a:tab pos="59499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Speak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advisor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begin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well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advance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plans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35" dirty="0"/>
              <a:t>#3</a:t>
            </a:r>
            <a:r>
              <a:rPr spc="30" dirty="0"/>
              <a:t> </a:t>
            </a:r>
            <a:r>
              <a:rPr spc="254" dirty="0"/>
              <a:t>Technology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9308" y="2421635"/>
            <a:ext cx="15233650" cy="676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075">
              <a:lnSpc>
                <a:spcPct val="100000"/>
              </a:lnSpc>
              <a:spcBef>
                <a:spcPts val="100"/>
              </a:spcBef>
              <a:tabLst>
                <a:tab pos="412115" algn="l"/>
              </a:tabLst>
            </a:pPr>
            <a:r>
              <a:rPr sz="2000" b="1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b="1" spc="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802005" marR="43180" indent="-259079">
              <a:lnSpc>
                <a:spcPct val="104000"/>
              </a:lnSpc>
              <a:tabLst>
                <a:tab pos="8020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lang="en-CA"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Identify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debt.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important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strike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balance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allows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continue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execute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go-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to-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strategy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without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undue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delay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while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working within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reasonable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level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Companies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5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much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face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challenges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M&amp;A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lang="en-CA"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process,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reflected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valuation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/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offers</a:t>
            </a:r>
            <a:r>
              <a:rPr lang="en-CA"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and may even see their deal fall apart. </a:t>
            </a: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219075">
              <a:lnSpc>
                <a:spcPct val="100000"/>
              </a:lnSpc>
              <a:tabLst>
                <a:tab pos="412115" algn="l"/>
              </a:tabLst>
            </a:pPr>
            <a:r>
              <a:rPr sz="2000" b="1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Scalability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42925">
              <a:lnSpc>
                <a:spcPct val="100000"/>
              </a:lnSpc>
              <a:spcBef>
                <a:spcPts val="95"/>
              </a:spcBef>
              <a:tabLst>
                <a:tab pos="8020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current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technology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scale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easily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opportunity</a:t>
            </a:r>
            <a:r>
              <a:rPr lang="en-CA"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under a new owner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3x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10x?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219075">
              <a:lnSpc>
                <a:spcPct val="100000"/>
              </a:lnSpc>
              <a:spcBef>
                <a:spcPts val="5"/>
              </a:spcBef>
              <a:tabLst>
                <a:tab pos="412115" algn="l"/>
              </a:tabLst>
            </a:pPr>
            <a:r>
              <a:rPr sz="2000" b="1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Investments</a:t>
            </a:r>
            <a:r>
              <a:rPr sz="2000" b="1" spc="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b="1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Needed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542925">
              <a:lnSpc>
                <a:spcPct val="100000"/>
              </a:lnSpc>
              <a:spcBef>
                <a:spcPts val="95"/>
              </a:spcBef>
              <a:tabLst>
                <a:tab pos="8020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would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Technology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audit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uncover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IP?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Are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legacy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items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need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upgrading,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security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holes,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802005" marR="716915">
              <a:lnSpc>
                <a:spcPct val="104000"/>
              </a:lnSpc>
              <a:spcBef>
                <a:spcPts val="25"/>
              </a:spcBef>
            </a:pP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cloud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management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issues,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etc.?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buyer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will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</a:t>
            </a:r>
            <a:r>
              <a:rPr sz="1950" spc="127" baseline="2564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rd</a:t>
            </a:r>
            <a:r>
              <a:rPr sz="1950" spc="292" baseline="2564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party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audit;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worth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doing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your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own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address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these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issues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before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going</a:t>
            </a:r>
            <a:r>
              <a:rPr sz="2000" spc="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market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part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being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ready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trigger</a:t>
            </a:r>
            <a:r>
              <a:rPr sz="2000" spc="-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event.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219075">
              <a:lnSpc>
                <a:spcPct val="100000"/>
              </a:lnSpc>
              <a:tabLst>
                <a:tab pos="412115" algn="l"/>
              </a:tabLst>
            </a:pPr>
            <a:r>
              <a:rPr sz="2000" b="1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Benchmarks</a:t>
            </a:r>
            <a:endParaRPr sz="2000" b="1" dirty="0">
              <a:latin typeface="Microsoft Sans Serif" panose="020B0604020202020204" pitchFamily="34" charset="0"/>
              <a:cs typeface="Arial"/>
            </a:endParaRPr>
          </a:p>
          <a:p>
            <a:pPr marL="802005" marR="130810" indent="-259079">
              <a:lnSpc>
                <a:spcPct val="104000"/>
              </a:lnSpc>
              <a:tabLst>
                <a:tab pos="802005" algn="l"/>
              </a:tabLst>
            </a:pPr>
            <a:r>
              <a:rPr sz="2000" spc="-50" dirty="0">
                <a:solidFill>
                  <a:srgbClr val="023672"/>
                </a:solidFill>
                <a:latin typeface="Apple Symbols"/>
                <a:cs typeface="Apple Symbols"/>
              </a:rPr>
              <a:t>⚬</a:t>
            </a:r>
            <a:r>
              <a:rPr sz="2000" dirty="0">
                <a:solidFill>
                  <a:srgbClr val="023672"/>
                </a:solidFill>
                <a:latin typeface="Apple Symbols"/>
                <a:cs typeface="Apple Symbols"/>
              </a:rPr>
              <a:t>	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measured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percentage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R&amp;D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spend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associated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fixing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bugs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code.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Out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total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R&amp;D </a:t>
            </a:r>
            <a:r>
              <a:rPr sz="2000" spc="2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budget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companies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with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less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than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$20m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revenue,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constitutes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about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3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11%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of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total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R&amp;D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spending</a:t>
            </a: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802005" marR="263525">
              <a:lnSpc>
                <a:spcPct val="104000"/>
              </a:lnSpc>
              <a:spcBef>
                <a:spcPts val="25"/>
              </a:spcBef>
            </a:pPr>
            <a:r>
              <a:rPr sz="2000" spc="2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among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3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</a:t>
            </a:r>
            <a:r>
              <a:rPr sz="1950" spc="-44" baseline="2564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</a:t>
            </a:r>
            <a:r>
              <a:rPr sz="1950" spc="277" baseline="2564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quartile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companies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while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for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</a:t>
            </a:r>
            <a:r>
              <a:rPr sz="1950" spc="120" baseline="2564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rd</a:t>
            </a:r>
            <a:r>
              <a:rPr sz="1950" spc="292" baseline="25641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quartiles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companies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7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it’s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6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15%.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Later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stage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companies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see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that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increase </a:t>
            </a:r>
            <a:r>
              <a:rPr sz="2000" spc="15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anywhere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20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from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-1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18%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to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30%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5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while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8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early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startups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should</a:t>
            </a:r>
            <a:r>
              <a:rPr sz="2000" spc="-2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4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have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very</a:t>
            </a:r>
            <a:r>
              <a:rPr sz="20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4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little</a:t>
            </a:r>
            <a:r>
              <a:rPr sz="2000" spc="-1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7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tech</a:t>
            </a:r>
            <a:r>
              <a:rPr sz="2000" spc="-2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2000" spc="1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debt.</a:t>
            </a:r>
            <a:r>
              <a:rPr lang="en-CA" sz="2000" spc="-195" baseline="3000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</a:t>
            </a:r>
            <a:endParaRPr sz="2000" baseline="30000" dirty="0">
              <a:latin typeface="Microsoft Sans Serif" panose="020B0604020202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2000" dirty="0">
              <a:latin typeface="Microsoft Sans Serif" panose="020B0604020202020204" pitchFamily="34" charset="0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sz="1400" spc="-19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1.</a:t>
            </a:r>
            <a:r>
              <a:rPr sz="14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1400" spc="4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Source:</a:t>
            </a:r>
            <a:r>
              <a:rPr sz="14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1400" spc="70" dirty="0" err="1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OPEXEngine</a:t>
            </a:r>
            <a:r>
              <a:rPr sz="14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1400" spc="135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benchmarking</a:t>
            </a:r>
            <a:r>
              <a:rPr sz="1400" spc="-1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 </a:t>
            </a:r>
            <a:r>
              <a:rPr sz="1400" spc="80" dirty="0">
                <a:solidFill>
                  <a:srgbClr val="023672"/>
                </a:solidFill>
                <a:latin typeface="Microsoft Sans Serif" panose="020B0604020202020204" pitchFamily="34" charset="0"/>
                <a:cs typeface="Arial"/>
              </a:rPr>
              <a:t>data</a:t>
            </a:r>
            <a:endParaRPr sz="1400" dirty="0">
              <a:latin typeface="Microsoft Sans Serif" panose="020B0604020202020204" pitchFamily="34" charset="0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75" dirty="0"/>
              <a:t>#4</a:t>
            </a:r>
            <a:r>
              <a:rPr spc="30" dirty="0"/>
              <a:t> </a:t>
            </a:r>
            <a:r>
              <a:rPr spc="385" dirty="0"/>
              <a:t>Team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886318" y="2421635"/>
            <a:ext cx="14935835" cy="51415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740" algn="l"/>
              </a:tabLst>
            </a:pPr>
            <a:r>
              <a:rPr b="1" spc="80" dirty="0"/>
              <a:t>Founders</a:t>
            </a:r>
          </a:p>
          <a:p>
            <a:pPr marL="595630" marR="5080" indent="-259079">
              <a:lnSpc>
                <a:spcPct val="104000"/>
              </a:lnSpc>
              <a:tabLst>
                <a:tab pos="594995" algn="l"/>
              </a:tabLst>
            </a:pPr>
            <a:r>
              <a:rPr b="0" spc="-50" dirty="0">
                <a:latin typeface="Apple Symbols"/>
                <a:cs typeface="Apple Symbols"/>
              </a:rPr>
              <a:t>⚬</a:t>
            </a:r>
            <a:r>
              <a:rPr b="0" dirty="0">
                <a:latin typeface="Apple Symbols"/>
                <a:cs typeface="Apple Symbols"/>
              </a:rPr>
              <a:t>	</a:t>
            </a:r>
            <a:r>
              <a:rPr spc="60" dirty="0"/>
              <a:t>It’s</a:t>
            </a:r>
            <a:r>
              <a:rPr spc="-25" dirty="0"/>
              <a:t> </a:t>
            </a:r>
            <a:r>
              <a:rPr spc="200" dirty="0"/>
              <a:t>important</a:t>
            </a:r>
            <a:r>
              <a:rPr spc="-15" dirty="0"/>
              <a:t> </a:t>
            </a:r>
            <a:r>
              <a:rPr spc="125" dirty="0"/>
              <a:t>for</a:t>
            </a:r>
            <a:r>
              <a:rPr spc="-25" dirty="0"/>
              <a:t> </a:t>
            </a:r>
            <a:r>
              <a:rPr spc="135" dirty="0"/>
              <a:t>founders</a:t>
            </a:r>
            <a:r>
              <a:rPr spc="-20" dirty="0"/>
              <a:t> </a:t>
            </a:r>
            <a:r>
              <a:rPr spc="195" dirty="0"/>
              <a:t>to</a:t>
            </a:r>
            <a:r>
              <a:rPr spc="-20" dirty="0"/>
              <a:t> </a:t>
            </a:r>
            <a:r>
              <a:rPr spc="185" dirty="0"/>
              <a:t>move</a:t>
            </a:r>
            <a:r>
              <a:rPr spc="-20" dirty="0"/>
              <a:t> </a:t>
            </a:r>
            <a:r>
              <a:rPr spc="200" dirty="0"/>
              <a:t>out</a:t>
            </a:r>
            <a:r>
              <a:rPr spc="-15" dirty="0"/>
              <a:t> </a:t>
            </a:r>
            <a:r>
              <a:rPr spc="130" dirty="0"/>
              <a:t>of</a:t>
            </a:r>
            <a:r>
              <a:rPr spc="-20" dirty="0"/>
              <a:t> </a:t>
            </a:r>
            <a:r>
              <a:rPr spc="110" dirty="0"/>
              <a:t>day-</a:t>
            </a:r>
            <a:r>
              <a:rPr spc="160" dirty="0"/>
              <a:t>to-</a:t>
            </a:r>
            <a:r>
              <a:rPr spc="114" dirty="0"/>
              <a:t>day</a:t>
            </a:r>
            <a:r>
              <a:rPr spc="-20" dirty="0"/>
              <a:t> </a:t>
            </a:r>
            <a:r>
              <a:rPr spc="130" dirty="0"/>
              <a:t>operations</a:t>
            </a:r>
            <a:r>
              <a:rPr spc="-20" dirty="0"/>
              <a:t> </a:t>
            </a:r>
            <a:r>
              <a:rPr dirty="0"/>
              <a:t>as</a:t>
            </a:r>
            <a:r>
              <a:rPr spc="-25" dirty="0"/>
              <a:t> </a:t>
            </a:r>
            <a:r>
              <a:rPr spc="160" dirty="0"/>
              <a:t>their</a:t>
            </a:r>
            <a:r>
              <a:rPr spc="-20" dirty="0"/>
              <a:t> </a:t>
            </a:r>
            <a:r>
              <a:rPr spc="180" dirty="0"/>
              <a:t>company</a:t>
            </a:r>
            <a:r>
              <a:rPr spc="-15" dirty="0"/>
              <a:t> </a:t>
            </a:r>
            <a:r>
              <a:rPr spc="105" dirty="0"/>
              <a:t>starts</a:t>
            </a:r>
            <a:r>
              <a:rPr spc="-25" dirty="0"/>
              <a:t> </a:t>
            </a:r>
            <a:r>
              <a:rPr spc="195" dirty="0"/>
              <a:t>to</a:t>
            </a:r>
            <a:r>
              <a:rPr spc="-20" dirty="0"/>
              <a:t> </a:t>
            </a:r>
            <a:r>
              <a:rPr spc="204" dirty="0"/>
              <a:t>grow</a:t>
            </a:r>
            <a:r>
              <a:rPr spc="-15" dirty="0"/>
              <a:t> </a:t>
            </a:r>
            <a:r>
              <a:rPr spc="170" dirty="0"/>
              <a:t>and</a:t>
            </a:r>
            <a:r>
              <a:rPr spc="-30" dirty="0"/>
              <a:t> </a:t>
            </a:r>
            <a:r>
              <a:rPr spc="160" dirty="0"/>
              <a:t>they</a:t>
            </a:r>
            <a:r>
              <a:rPr spc="-15" dirty="0"/>
              <a:t> </a:t>
            </a:r>
            <a:r>
              <a:rPr spc="235" dirty="0"/>
              <a:t>put</a:t>
            </a:r>
            <a:r>
              <a:rPr spc="-20" dirty="0"/>
              <a:t> </a:t>
            </a:r>
            <a:r>
              <a:rPr spc="120" dirty="0"/>
              <a:t>an </a:t>
            </a:r>
            <a:r>
              <a:rPr spc="114" dirty="0"/>
              <a:t>executive</a:t>
            </a:r>
            <a:r>
              <a:rPr spc="-15" dirty="0"/>
              <a:t> </a:t>
            </a:r>
            <a:r>
              <a:rPr spc="210" dirty="0"/>
              <a:t>team</a:t>
            </a:r>
            <a:r>
              <a:rPr spc="-10" dirty="0"/>
              <a:t> </a:t>
            </a:r>
            <a:r>
              <a:rPr spc="155" dirty="0"/>
              <a:t>in</a:t>
            </a:r>
            <a:r>
              <a:rPr spc="-15" dirty="0"/>
              <a:t> </a:t>
            </a:r>
            <a:r>
              <a:rPr spc="60" dirty="0"/>
              <a:t>place.</a:t>
            </a:r>
            <a:r>
              <a:rPr lang="en-CA" spc="60" dirty="0"/>
              <a:t> Buyers see risk when a company is overly-reliant on a founder who is involved in all facets of the operation. </a:t>
            </a:r>
            <a:endParaRPr spc="60" dirty="0"/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pc="60" dirty="0"/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b="1" spc="120" dirty="0"/>
              <a:t>Identifying</a:t>
            </a:r>
            <a:r>
              <a:rPr b="1" spc="25" dirty="0"/>
              <a:t> </a:t>
            </a:r>
            <a:r>
              <a:rPr b="1" spc="110" dirty="0"/>
              <a:t>Replacements</a:t>
            </a:r>
          </a:p>
          <a:p>
            <a:pPr marL="595630" marR="662305" indent="-259079">
              <a:lnSpc>
                <a:spcPct val="104000"/>
              </a:lnSpc>
              <a:tabLst>
                <a:tab pos="594995" algn="l"/>
              </a:tabLst>
            </a:pPr>
            <a:r>
              <a:rPr b="0" spc="-50" dirty="0">
                <a:latin typeface="Apple Symbols"/>
                <a:cs typeface="Apple Symbols"/>
              </a:rPr>
              <a:t>⚬</a:t>
            </a:r>
            <a:r>
              <a:rPr b="0" dirty="0">
                <a:latin typeface="Apple Symbols"/>
                <a:cs typeface="Apple Symbols"/>
              </a:rPr>
              <a:t>	</a:t>
            </a:r>
            <a:r>
              <a:rPr spc="140" dirty="0"/>
              <a:t>Identify</a:t>
            </a:r>
            <a:r>
              <a:rPr spc="-20" dirty="0"/>
              <a:t> </a:t>
            </a:r>
            <a:r>
              <a:rPr spc="140" dirty="0"/>
              <a:t>people</a:t>
            </a:r>
            <a:r>
              <a:rPr spc="-20" dirty="0"/>
              <a:t> </a:t>
            </a:r>
            <a:r>
              <a:rPr spc="200" dirty="0"/>
              <a:t>within</a:t>
            </a:r>
            <a:r>
              <a:rPr spc="-25" dirty="0"/>
              <a:t> </a:t>
            </a:r>
            <a:r>
              <a:rPr spc="195" dirty="0"/>
              <a:t>the</a:t>
            </a:r>
            <a:r>
              <a:rPr spc="-15" dirty="0"/>
              <a:t> </a:t>
            </a:r>
            <a:r>
              <a:rPr spc="180" dirty="0"/>
              <a:t>company</a:t>
            </a:r>
            <a:r>
              <a:rPr spc="-20" dirty="0"/>
              <a:t> </a:t>
            </a:r>
            <a:r>
              <a:rPr spc="140" dirty="0"/>
              <a:t>you</a:t>
            </a:r>
            <a:r>
              <a:rPr spc="-20" dirty="0"/>
              <a:t> </a:t>
            </a:r>
            <a:r>
              <a:rPr spc="135" dirty="0"/>
              <a:t>can</a:t>
            </a:r>
            <a:r>
              <a:rPr spc="-20" dirty="0"/>
              <a:t> </a:t>
            </a:r>
            <a:r>
              <a:rPr spc="220" dirty="0"/>
              <a:t>groom</a:t>
            </a:r>
            <a:r>
              <a:rPr spc="-20" dirty="0"/>
              <a:t> </a:t>
            </a:r>
            <a:r>
              <a:rPr spc="195" dirty="0"/>
              <a:t>to</a:t>
            </a:r>
            <a:r>
              <a:rPr spc="-25" dirty="0"/>
              <a:t> </a:t>
            </a:r>
            <a:r>
              <a:rPr spc="145" dirty="0"/>
              <a:t>take</a:t>
            </a:r>
            <a:r>
              <a:rPr spc="-20" dirty="0"/>
              <a:t> </a:t>
            </a:r>
            <a:r>
              <a:rPr spc="185" dirty="0"/>
              <a:t>on</a:t>
            </a:r>
            <a:r>
              <a:rPr spc="-20" dirty="0"/>
              <a:t> </a:t>
            </a:r>
            <a:r>
              <a:rPr spc="140" dirty="0"/>
              <a:t>your</a:t>
            </a:r>
            <a:r>
              <a:rPr spc="-25" dirty="0"/>
              <a:t> </a:t>
            </a:r>
            <a:r>
              <a:rPr spc="105" dirty="0"/>
              <a:t>role</a:t>
            </a:r>
            <a:r>
              <a:rPr spc="-20" dirty="0"/>
              <a:t> </a:t>
            </a:r>
            <a:r>
              <a:rPr spc="130" dirty="0"/>
              <a:t>or</a:t>
            </a:r>
            <a:r>
              <a:rPr spc="-20" dirty="0"/>
              <a:t> </a:t>
            </a:r>
            <a:r>
              <a:rPr spc="215" dirty="0"/>
              <a:t>how</a:t>
            </a:r>
            <a:r>
              <a:rPr spc="-20" dirty="0"/>
              <a:t> </a:t>
            </a:r>
            <a:r>
              <a:rPr spc="140" dirty="0"/>
              <a:t>you</a:t>
            </a:r>
            <a:r>
              <a:rPr spc="-20" dirty="0"/>
              <a:t> </a:t>
            </a:r>
            <a:r>
              <a:rPr spc="140" dirty="0"/>
              <a:t>will</a:t>
            </a:r>
            <a:r>
              <a:rPr spc="-20" dirty="0"/>
              <a:t> </a:t>
            </a:r>
            <a:r>
              <a:rPr spc="140" dirty="0"/>
              <a:t>otherwise</a:t>
            </a:r>
            <a:r>
              <a:rPr spc="-15" dirty="0"/>
              <a:t> </a:t>
            </a:r>
            <a:r>
              <a:rPr spc="220" dirty="0"/>
              <a:t>meet</a:t>
            </a:r>
            <a:r>
              <a:rPr spc="-20" dirty="0"/>
              <a:t> </a:t>
            </a:r>
            <a:r>
              <a:rPr spc="114" dirty="0"/>
              <a:t>this </a:t>
            </a:r>
            <a:r>
              <a:rPr spc="120" dirty="0"/>
              <a:t>objective</a:t>
            </a: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pc="120" dirty="0"/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b="1" spc="100" dirty="0"/>
              <a:t>Executive</a:t>
            </a:r>
            <a:r>
              <a:rPr b="1" spc="5" dirty="0"/>
              <a:t> </a:t>
            </a:r>
            <a:r>
              <a:rPr b="1" spc="120" dirty="0"/>
              <a:t>Team</a:t>
            </a:r>
          </a:p>
          <a:p>
            <a:pPr marL="595630" marR="440055" indent="-259079">
              <a:lnSpc>
                <a:spcPts val="2520"/>
              </a:lnSpc>
              <a:spcBef>
                <a:spcPts val="80"/>
              </a:spcBef>
              <a:tabLst>
                <a:tab pos="594995" algn="l"/>
              </a:tabLst>
            </a:pPr>
            <a:r>
              <a:rPr b="0" spc="-50" dirty="0">
                <a:latin typeface="Apple Symbols"/>
                <a:cs typeface="Apple Symbols"/>
              </a:rPr>
              <a:t>⚬</a:t>
            </a:r>
            <a:r>
              <a:rPr b="0" dirty="0">
                <a:latin typeface="Apple Symbols"/>
                <a:cs typeface="Apple Symbols"/>
              </a:rPr>
              <a:t>	</a:t>
            </a:r>
            <a:r>
              <a:rPr spc="200" dirty="0"/>
              <a:t>How</a:t>
            </a:r>
            <a:r>
              <a:rPr spc="-20" dirty="0"/>
              <a:t> </a:t>
            </a:r>
            <a:r>
              <a:rPr spc="160" dirty="0"/>
              <a:t>strong</a:t>
            </a:r>
            <a:r>
              <a:rPr spc="-20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spc="140" dirty="0"/>
              <a:t>your</a:t>
            </a:r>
            <a:r>
              <a:rPr spc="-25" dirty="0"/>
              <a:t> </a:t>
            </a:r>
            <a:r>
              <a:rPr spc="110" dirty="0"/>
              <a:t>Executive</a:t>
            </a:r>
            <a:r>
              <a:rPr spc="-15" dirty="0"/>
              <a:t> </a:t>
            </a:r>
            <a:r>
              <a:rPr spc="105" dirty="0"/>
              <a:t>Team?</a:t>
            </a:r>
            <a:r>
              <a:rPr spc="-20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spc="160" dirty="0"/>
              <a:t>there</a:t>
            </a:r>
            <a:r>
              <a:rPr spc="-20" dirty="0"/>
              <a:t> </a:t>
            </a:r>
            <a:r>
              <a:rPr spc="135" dirty="0"/>
              <a:t>anyone</a:t>
            </a:r>
            <a:r>
              <a:rPr spc="-15" dirty="0"/>
              <a:t> </a:t>
            </a:r>
            <a:r>
              <a:rPr spc="220" dirty="0"/>
              <a:t>who</a:t>
            </a:r>
            <a:r>
              <a:rPr spc="-30" dirty="0"/>
              <a:t> </a:t>
            </a:r>
            <a:r>
              <a:rPr spc="145" dirty="0"/>
              <a:t>should</a:t>
            </a:r>
            <a:r>
              <a:rPr spc="-30" dirty="0"/>
              <a:t> </a:t>
            </a:r>
            <a:r>
              <a:rPr spc="155" dirty="0"/>
              <a:t>be</a:t>
            </a:r>
            <a:r>
              <a:rPr spc="-20" dirty="0"/>
              <a:t> </a:t>
            </a:r>
            <a:r>
              <a:rPr spc="95" dirty="0"/>
              <a:t>replaced,</a:t>
            </a:r>
            <a:r>
              <a:rPr spc="-20" dirty="0"/>
              <a:t> </a:t>
            </a:r>
            <a:r>
              <a:rPr spc="130" dirty="0"/>
              <a:t>or</a:t>
            </a:r>
            <a:r>
              <a:rPr spc="-20" dirty="0"/>
              <a:t> </a:t>
            </a:r>
            <a:r>
              <a:rPr spc="120" dirty="0"/>
              <a:t>any</a:t>
            </a:r>
            <a:r>
              <a:rPr spc="-20" dirty="0"/>
              <a:t> </a:t>
            </a:r>
            <a:r>
              <a:rPr spc="204" dirty="0"/>
              <a:t>new</a:t>
            </a:r>
            <a:r>
              <a:rPr spc="-20" dirty="0"/>
              <a:t> </a:t>
            </a:r>
            <a:r>
              <a:rPr spc="100" dirty="0"/>
              <a:t>hires</a:t>
            </a:r>
            <a:r>
              <a:rPr spc="-25" dirty="0"/>
              <a:t> </a:t>
            </a:r>
            <a:r>
              <a:rPr spc="200" dirty="0"/>
              <a:t>that</a:t>
            </a:r>
            <a:r>
              <a:rPr spc="-15" dirty="0"/>
              <a:t> </a:t>
            </a:r>
            <a:r>
              <a:rPr spc="145" dirty="0"/>
              <a:t>should</a:t>
            </a:r>
            <a:r>
              <a:rPr spc="-30" dirty="0"/>
              <a:t> </a:t>
            </a:r>
            <a:r>
              <a:rPr spc="130" dirty="0"/>
              <a:t>be </a:t>
            </a:r>
            <a:r>
              <a:rPr spc="200" dirty="0"/>
              <a:t>made</a:t>
            </a:r>
            <a:r>
              <a:rPr spc="-25" dirty="0"/>
              <a:t> </a:t>
            </a:r>
            <a:r>
              <a:rPr spc="195" dirty="0"/>
              <a:t>to</a:t>
            </a:r>
            <a:r>
              <a:rPr spc="-35" dirty="0"/>
              <a:t> </a:t>
            </a:r>
            <a:r>
              <a:rPr spc="170" dirty="0"/>
              <a:t>improve</a:t>
            </a:r>
            <a:r>
              <a:rPr spc="-25" dirty="0"/>
              <a:t> </a:t>
            </a:r>
            <a:r>
              <a:rPr spc="135" dirty="0"/>
              <a:t>performance?</a:t>
            </a: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pc="135" dirty="0"/>
          </a:p>
          <a:p>
            <a:pPr marL="12700">
              <a:lnSpc>
                <a:spcPct val="100000"/>
              </a:lnSpc>
              <a:tabLst>
                <a:tab pos="205740" algn="l"/>
              </a:tabLst>
            </a:pPr>
            <a:r>
              <a:rPr b="1" dirty="0"/>
              <a:t>FTEs</a:t>
            </a:r>
            <a:r>
              <a:rPr b="1" spc="10" dirty="0"/>
              <a:t> </a:t>
            </a:r>
            <a:r>
              <a:rPr b="1" dirty="0"/>
              <a:t>vs</a:t>
            </a:r>
            <a:r>
              <a:rPr b="1" spc="10" dirty="0"/>
              <a:t> </a:t>
            </a:r>
            <a:r>
              <a:rPr b="1" spc="80" dirty="0"/>
              <a:t>Contractors</a:t>
            </a:r>
          </a:p>
          <a:p>
            <a:pPr marL="595630" marR="241935" indent="-259079">
              <a:lnSpc>
                <a:spcPct val="104000"/>
              </a:lnSpc>
              <a:tabLst>
                <a:tab pos="594995" algn="l"/>
              </a:tabLst>
            </a:pPr>
            <a:r>
              <a:rPr b="0" spc="-50" dirty="0">
                <a:latin typeface="Apple Symbols"/>
                <a:cs typeface="Apple Symbols"/>
              </a:rPr>
              <a:t>⚬</a:t>
            </a:r>
            <a:r>
              <a:rPr b="0" dirty="0">
                <a:latin typeface="Apple Symbols"/>
                <a:cs typeface="Apple Symbols"/>
              </a:rPr>
              <a:t>	</a:t>
            </a:r>
            <a:r>
              <a:rPr spc="85" dirty="0"/>
              <a:t>If</a:t>
            </a:r>
            <a:r>
              <a:rPr spc="-35" dirty="0"/>
              <a:t> </a:t>
            </a:r>
            <a:r>
              <a:rPr spc="140" dirty="0"/>
              <a:t>you</a:t>
            </a:r>
            <a:r>
              <a:rPr spc="-25" dirty="0"/>
              <a:t> </a:t>
            </a:r>
            <a:r>
              <a:rPr spc="190" dirty="0"/>
              <a:t>work</a:t>
            </a:r>
            <a:r>
              <a:rPr spc="-30" dirty="0"/>
              <a:t> </a:t>
            </a:r>
            <a:r>
              <a:rPr spc="165" dirty="0"/>
              <a:t>mainly</a:t>
            </a:r>
            <a:r>
              <a:rPr spc="-30" dirty="0"/>
              <a:t> </a:t>
            </a:r>
            <a:r>
              <a:rPr spc="220" dirty="0"/>
              <a:t>with</a:t>
            </a:r>
            <a:r>
              <a:rPr spc="-30" dirty="0"/>
              <a:t> </a:t>
            </a:r>
            <a:r>
              <a:rPr spc="114" dirty="0"/>
              <a:t>contractors,</a:t>
            </a:r>
            <a:r>
              <a:rPr spc="-25" dirty="0"/>
              <a:t> </a:t>
            </a:r>
            <a:r>
              <a:rPr spc="150" dirty="0"/>
              <a:t>talk</a:t>
            </a:r>
            <a:r>
              <a:rPr spc="-30" dirty="0"/>
              <a:t> </a:t>
            </a:r>
            <a:r>
              <a:rPr spc="195" dirty="0"/>
              <a:t>to</a:t>
            </a:r>
            <a:r>
              <a:rPr spc="-35" dirty="0"/>
              <a:t> </a:t>
            </a:r>
            <a:r>
              <a:rPr spc="140" dirty="0"/>
              <a:t>your</a:t>
            </a:r>
            <a:r>
              <a:rPr spc="-30" dirty="0"/>
              <a:t> </a:t>
            </a:r>
            <a:r>
              <a:rPr spc="95" dirty="0"/>
              <a:t>advisor</a:t>
            </a:r>
            <a:r>
              <a:rPr spc="-30" dirty="0"/>
              <a:t> </a:t>
            </a:r>
            <a:r>
              <a:rPr spc="175" dirty="0"/>
              <a:t>about</a:t>
            </a:r>
            <a:r>
              <a:rPr spc="-25" dirty="0"/>
              <a:t> </a:t>
            </a:r>
            <a:r>
              <a:rPr spc="120" dirty="0"/>
              <a:t>any</a:t>
            </a:r>
            <a:r>
              <a:rPr spc="-25" dirty="0"/>
              <a:t> </a:t>
            </a:r>
            <a:r>
              <a:rPr spc="195" dirty="0"/>
              <a:t>impact</a:t>
            </a:r>
            <a:r>
              <a:rPr spc="-30" dirty="0"/>
              <a:t> </a:t>
            </a:r>
            <a:r>
              <a:rPr spc="145" dirty="0"/>
              <a:t>it </a:t>
            </a:r>
            <a:r>
              <a:rPr spc="155" dirty="0"/>
              <a:t>could</a:t>
            </a:r>
            <a:r>
              <a:rPr spc="-30" dirty="0"/>
              <a:t> </a:t>
            </a:r>
            <a:r>
              <a:rPr spc="110" dirty="0"/>
              <a:t>have</a:t>
            </a:r>
            <a:r>
              <a:rPr spc="-20" dirty="0"/>
              <a:t> </a:t>
            </a:r>
            <a:r>
              <a:rPr spc="160" dirty="0"/>
              <a:t>in</a:t>
            </a:r>
            <a:r>
              <a:rPr spc="-30" dirty="0"/>
              <a:t> </a:t>
            </a:r>
            <a:r>
              <a:rPr spc="65" dirty="0"/>
              <a:t>a</a:t>
            </a:r>
            <a:r>
              <a:rPr spc="-30" dirty="0"/>
              <a:t> </a:t>
            </a:r>
            <a:r>
              <a:rPr spc="105" dirty="0"/>
              <a:t>transaction.</a:t>
            </a:r>
            <a:r>
              <a:rPr lang="en-CA" spc="105" dirty="0"/>
              <a:t> Many buyers view contract workers as a higher flight risk; this is particularly important with a services company.</a:t>
            </a:r>
            <a:endParaRPr spc="105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8608" y="9750552"/>
            <a:ext cx="201167" cy="2590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8462204" y="9668967"/>
            <a:ext cx="1425575" cy="28212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pc="110" dirty="0"/>
              <a:t>Confidential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ed6b9c-3b36-4734-a34c-c03f7fff80e6">
      <Terms xmlns="http://schemas.microsoft.com/office/infopath/2007/PartnerControls"/>
    </lcf76f155ced4ddcb4097134ff3c332f>
    <TaxCatchAll xmlns="13407149-cd5f-47c8-a74b-facf59a43e6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8CFD806C9FDC4BB4D4C3EEBAB87AF2" ma:contentTypeVersion="14" ma:contentTypeDescription="Create a new document." ma:contentTypeScope="" ma:versionID="7becf9fc431a3a7b317fecb8b9f35dad">
  <xsd:schema xmlns:xsd="http://www.w3.org/2001/XMLSchema" xmlns:xs="http://www.w3.org/2001/XMLSchema" xmlns:p="http://schemas.microsoft.com/office/2006/metadata/properties" xmlns:ns2="17ed6b9c-3b36-4734-a34c-c03f7fff80e6" xmlns:ns3="13407149-cd5f-47c8-a74b-facf59a43e60" targetNamespace="http://schemas.microsoft.com/office/2006/metadata/properties" ma:root="true" ma:fieldsID="9999d70c3e96d7ca6ebbf3788b13bbe8" ns2:_="" ns3:_="">
    <xsd:import namespace="17ed6b9c-3b36-4734-a34c-c03f7fff80e6"/>
    <xsd:import namespace="13407149-cd5f-47c8-a74b-facf59a43e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d6b9c-3b36-4734-a34c-c03f7fff80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e7cda3b-a94f-436f-929e-056ceb31a8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407149-cd5f-47c8-a74b-facf59a43e6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09528af-c1cb-47a7-ae6a-7b59fc6760b3}" ma:internalName="TaxCatchAll" ma:showField="CatchAllData" ma:web="13407149-cd5f-47c8-a74b-facf59a43e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220EEC-269E-4462-9A27-3B5F789BE1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C53F44-2F1D-4CB6-9E2C-6EB46E17C353}">
  <ds:schemaRefs>
    <ds:schemaRef ds:uri="http://purl.org/dc/elements/1.1/"/>
    <ds:schemaRef ds:uri="17ed6b9c-3b36-4734-a34c-c03f7fff80e6"/>
    <ds:schemaRef ds:uri="http://schemas.microsoft.com/office/2006/metadata/properties"/>
    <ds:schemaRef ds:uri="http://www.w3.org/XML/1998/namespace"/>
    <ds:schemaRef ds:uri="http://purl.org/dc/terms/"/>
    <ds:schemaRef ds:uri="http://schemas.openxmlformats.org/package/2006/metadata/core-properties"/>
    <ds:schemaRef ds:uri="http://purl.org/dc/dcmitype/"/>
    <ds:schemaRef ds:uri="13407149-cd5f-47c8-a74b-facf59a43e60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9F59416-8BD7-44B3-A675-F0D4C79E3D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ed6b9c-3b36-4734-a34c-c03f7fff80e6"/>
    <ds:schemaRef ds:uri="13407149-cd5f-47c8-a74b-facf59a43e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3245</Words>
  <Application>Microsoft Office PowerPoint</Application>
  <PresentationFormat>Custom</PresentationFormat>
  <Paragraphs>234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ARE YOU EXIT READY?</vt:lpstr>
      <vt:lpstr>Be Prepared.</vt:lpstr>
      <vt:lpstr>Advice from Founders.</vt:lpstr>
      <vt:lpstr>#1 Plan In Advance</vt:lpstr>
      <vt:lpstr>#1 Planning Continued...</vt:lpstr>
      <vt:lpstr>#2 Get Your House In Order</vt:lpstr>
      <vt:lpstr>#2 Your House Continued...</vt:lpstr>
      <vt:lpstr>#3 Technology</vt:lpstr>
      <vt:lpstr>#4 Team</vt:lpstr>
      <vt:lpstr>#5 Timing</vt:lpstr>
      <vt:lpstr>#6 Accounting</vt:lpstr>
      <vt:lpstr>#6 Accounting Note</vt:lpstr>
      <vt:lpstr>#7 Growth</vt:lpstr>
      <vt:lpstr>#8 Tracking the Future</vt:lpstr>
      <vt:lpstr>#9 Choosing the Right Advisors</vt:lpstr>
      <vt:lpstr>#10 Why Work with an Advisor</vt:lpstr>
      <vt:lpstr>#10 Advisor Continued...</vt:lpstr>
      <vt:lpstr>#11 In Closing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Diane Horton</cp:lastModifiedBy>
  <cp:revision>22</cp:revision>
  <dcterms:created xsi:type="dcterms:W3CDTF">2025-02-04T19:15:01Z</dcterms:created>
  <dcterms:modified xsi:type="dcterms:W3CDTF">2026-07-17T13:40:43Z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2024-02-15T00:00:00Z</vt:filetime>
  </property>
  <property fmtid="{D5CDD505-2E9C-101B-9397-08002B2CF9AE}" pid="3" name="LastSaved">
    <vt:filetime>2025-02-04T00:00:00Z</vt:filetime>
  </property>
  <property fmtid="{D5CDD505-2E9C-101B-9397-08002B2CF9AE}" pid="4" name="Producer">
    <vt:lpwstr>macOS Version 14.3.1 (Build 23D60) Quartz PDFContext</vt:lpwstr>
  </property>
  <property fmtid="{D5CDD505-2E9C-101B-9397-08002B2CF9AE}" pid="5" name="ContentTypeId">
    <vt:lpwstr>0x010100A18CFD806C9FDC4BB4D4C3EEBAB87AF2</vt:lpwstr>
  </property>
  <property fmtid="{D5CDD505-2E9C-101B-9397-08002B2CF9AE}" pid="6" name="MediaServiceImageTags">
    <vt:lpwstr/>
  </property>
</Properties>
</file>